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9" r:id="rId10"/>
    <p:sldId id="270" r:id="rId11"/>
    <p:sldId id="260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00066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2CC"/>
    <a:srgbClr val="D1F4E0"/>
    <a:srgbClr val="F3D5D3"/>
    <a:srgbClr val="E2E2E7"/>
    <a:srgbClr val="FFA5AA"/>
    <a:srgbClr val="DF7A5E"/>
    <a:srgbClr val="B5C7D4"/>
    <a:srgbClr val="95AEB3"/>
    <a:srgbClr val="83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0" autoAdjust="0"/>
    <p:restoredTop sz="94660"/>
  </p:normalViewPr>
  <p:slideViewPr>
    <p:cSldViewPr snapToGrid="0">
      <p:cViewPr>
        <p:scale>
          <a:sx n="50" d="100"/>
          <a:sy n="50" d="100"/>
        </p:scale>
        <p:origin x="1344" y="23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67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1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1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4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20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0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3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5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90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7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0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FC31-2854-4E84-A408-E5A8A4379AE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8B0A5-CD56-45BB-A053-5697FBB4E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31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09.png"/><Relationship Id="rId1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286" Type="http://schemas.openxmlformats.org/officeDocument/2006/relationships/image" Target="../media/image30.svg"/><Relationship Id="rId299" Type="http://schemas.openxmlformats.org/officeDocument/2006/relationships/image" Target="../media/image114.png"/><Relationship Id="rId298" Type="http://schemas.openxmlformats.org/officeDocument/2006/relationships/image" Target="../media/image113.png"/><Relationship Id="rId2" Type="http://schemas.openxmlformats.org/officeDocument/2006/relationships/image" Target="../media/image72.png"/><Relationship Id="rId289" Type="http://schemas.openxmlformats.org/officeDocument/2006/relationships/image" Target="../media/image74.png"/><Relationship Id="rId297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88" Type="http://schemas.openxmlformats.org/officeDocument/2006/relationships/image" Target="../media/image32.svg"/><Relationship Id="rId296" Type="http://schemas.openxmlformats.org/officeDocument/2006/relationships/image" Target="../media/image111.png"/><Relationship Id="rId300" Type="http://schemas.openxmlformats.org/officeDocument/2006/relationships/image" Target="../media/image115.png"/><Relationship Id="rId287" Type="http://schemas.openxmlformats.org/officeDocument/2006/relationships/image" Target="../media/image73.png"/><Relationship Id="rId290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png"/><Relationship Id="rId3" Type="http://schemas.openxmlformats.org/officeDocument/2006/relationships/image" Target="../media/image76.jpeg"/><Relationship Id="rId7" Type="http://schemas.openxmlformats.org/officeDocument/2006/relationships/image" Target="../media/image80.jp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11" Type="http://schemas.openxmlformats.org/officeDocument/2006/relationships/image" Target="../media/image84.png"/><Relationship Id="rId5" Type="http://schemas.openxmlformats.org/officeDocument/2006/relationships/image" Target="../media/image78.jpeg"/><Relationship Id="rId15" Type="http://schemas.openxmlformats.org/officeDocument/2006/relationships/image" Target="../media/image18.png"/><Relationship Id="rId10" Type="http://schemas.openxmlformats.org/officeDocument/2006/relationships/image" Target="../media/image83.png"/><Relationship Id="rId4" Type="http://schemas.openxmlformats.org/officeDocument/2006/relationships/image" Target="../media/image77.jpeg"/><Relationship Id="rId9" Type="http://schemas.openxmlformats.org/officeDocument/2006/relationships/image" Target="../media/image82.jpg"/><Relationship Id="rId1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3" Type="http://schemas.openxmlformats.org/officeDocument/2006/relationships/image" Target="../media/image85.png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image" Target="../media/image99.png"/><Relationship Id="rId2" Type="http://schemas.openxmlformats.org/officeDocument/2006/relationships/image" Target="../media/image9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5" Type="http://schemas.openxmlformats.org/officeDocument/2006/relationships/image" Target="../media/image19.png"/><Relationship Id="rId10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Relationship Id="rId1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21" Type="http://schemas.openxmlformats.org/officeDocument/2006/relationships/image" Target="../media/image128.png"/><Relationship Id="rId34" Type="http://schemas.openxmlformats.org/officeDocument/2006/relationships/image" Target="../media/image141.png"/><Relationship Id="rId7" Type="http://schemas.openxmlformats.org/officeDocument/2006/relationships/image" Target="../media/image105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2" Type="http://schemas.openxmlformats.org/officeDocument/2006/relationships/image" Target="../media/image100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37" Type="http://schemas.openxmlformats.org/officeDocument/2006/relationships/image" Target="../media/image144.png"/><Relationship Id="rId5" Type="http://schemas.openxmlformats.org/officeDocument/2006/relationships/image" Target="../media/image103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36" Type="http://schemas.openxmlformats.org/officeDocument/2006/relationships/image" Target="../media/image143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" Type="http://schemas.openxmlformats.org/officeDocument/2006/relationships/image" Target="../media/image10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Relationship Id="rId35" Type="http://schemas.openxmlformats.org/officeDocument/2006/relationships/image" Target="../media/image142.png"/><Relationship Id="rId8" Type="http://schemas.openxmlformats.org/officeDocument/2006/relationships/image" Target="../media/image106.png"/><Relationship Id="rId3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82.jp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5143" y="-676093"/>
            <a:ext cx="8288678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/>
              <a:t>/dataset/</a:t>
            </a:r>
            <a:r>
              <a:rPr lang="en-US" altLang="zh-CN" sz="2658" dirty="0" err="1"/>
              <a:t>zhongqiaoyong</a:t>
            </a:r>
            <a:r>
              <a:rPr lang="en-US" altLang="zh-CN" sz="2658" dirty="0"/>
              <a:t>/</a:t>
            </a:r>
            <a:r>
              <a:rPr lang="en-US" altLang="zh-CN" sz="2658" dirty="0" err="1"/>
              <a:t>MedicalImages</a:t>
            </a:r>
            <a:r>
              <a:rPr lang="en-US" altLang="zh-CN" sz="2658" dirty="0"/>
              <a:t>/</a:t>
            </a:r>
            <a:r>
              <a:rPr lang="en-US" altLang="zh-CN" sz="2658" dirty="0" err="1"/>
              <a:t>mri</a:t>
            </a:r>
            <a:r>
              <a:rPr lang="en-US" altLang="zh-CN" sz="2658" dirty="0"/>
              <a:t>/</a:t>
            </a:r>
            <a:r>
              <a:rPr lang="en-US" altLang="zh-CN" sz="2658" dirty="0" err="1"/>
              <a:t>npy</a:t>
            </a:r>
            <a:r>
              <a:rPr lang="en-US" altLang="zh-CN" sz="2658" dirty="0"/>
              <a:t>/</a:t>
            </a:r>
            <a:r>
              <a:rPr lang="en-US" altLang="zh-CN" sz="2658" dirty="0" err="1"/>
              <a:t>imgs</a:t>
            </a:r>
            <a:r>
              <a:rPr lang="en-US" altLang="zh-CN" sz="2658" dirty="0"/>
              <a:t>/Mri_acdc_patient088_frame02_slice_14.npy</a:t>
            </a:r>
          </a:p>
          <a:p>
            <a:endParaRPr lang="zh-CN" altLang="en-US" sz="2658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284834"/>
              </p:ext>
            </p:extLst>
          </p:nvPr>
        </p:nvGraphicFramePr>
        <p:xfrm>
          <a:off x="2670453" y="1642306"/>
          <a:ext cx="12000441" cy="16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147">
                  <a:extLst>
                    <a:ext uri="{9D8B030D-6E8A-4147-A177-3AD203B41FA5}">
                      <a16:colId xmlns:a16="http://schemas.microsoft.com/office/drawing/2014/main" val="3614481433"/>
                    </a:ext>
                  </a:extLst>
                </a:gridCol>
                <a:gridCol w="4000147">
                  <a:extLst>
                    <a:ext uri="{9D8B030D-6E8A-4147-A177-3AD203B41FA5}">
                      <a16:colId xmlns:a16="http://schemas.microsoft.com/office/drawing/2014/main" val="3991707496"/>
                    </a:ext>
                  </a:extLst>
                </a:gridCol>
                <a:gridCol w="4000147">
                  <a:extLst>
                    <a:ext uri="{9D8B030D-6E8A-4147-A177-3AD203B41FA5}">
                      <a16:colId xmlns:a16="http://schemas.microsoft.com/office/drawing/2014/main" val="220648988"/>
                    </a:ext>
                  </a:extLst>
                </a:gridCol>
              </a:tblGrid>
              <a:tr h="547520"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237437247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/>
                        <a:t>ACDC</a:t>
                      </a:r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/>
                        <a:t>0.376</a:t>
                      </a:r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/>
                        <a:t>0.262</a:t>
                      </a:r>
                      <a:endParaRPr lang="zh-CN" altLang="en-US" sz="2700" dirty="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11206776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/>
                        <a:t>STARE</a:t>
                      </a:r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/>
                        <a:t>0.140</a:t>
                      </a:r>
                      <a:endParaRPr lang="zh-CN" altLang="en-US" sz="2700" dirty="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274617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41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76" y="-892046"/>
            <a:ext cx="7186202" cy="32063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211" y="-877977"/>
            <a:ext cx="7326832" cy="3192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819" y="2314322"/>
            <a:ext cx="6806501" cy="30094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487" y="2384643"/>
            <a:ext cx="7200265" cy="29391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820" y="5520691"/>
            <a:ext cx="6806501" cy="28305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11" y="5394122"/>
            <a:ext cx="6989320" cy="30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069140"/>
              </p:ext>
            </p:extLst>
          </p:nvPr>
        </p:nvGraphicFramePr>
        <p:xfrm>
          <a:off x="331733" y="-73762"/>
          <a:ext cx="17925339" cy="533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453">
                  <a:extLst>
                    <a:ext uri="{9D8B030D-6E8A-4147-A177-3AD203B41FA5}">
                      <a16:colId xmlns:a16="http://schemas.microsoft.com/office/drawing/2014/main" val="3841484505"/>
                    </a:ext>
                  </a:extLst>
                </a:gridCol>
                <a:gridCol w="2150071">
                  <a:extLst>
                    <a:ext uri="{9D8B030D-6E8A-4147-A177-3AD203B41FA5}">
                      <a16:colId xmlns:a16="http://schemas.microsoft.com/office/drawing/2014/main" val="133014891"/>
                    </a:ext>
                  </a:extLst>
                </a:gridCol>
                <a:gridCol w="2560763">
                  <a:extLst>
                    <a:ext uri="{9D8B030D-6E8A-4147-A177-3AD203B41FA5}">
                      <a16:colId xmlns:a16="http://schemas.microsoft.com/office/drawing/2014/main" val="1720791811"/>
                    </a:ext>
                  </a:extLst>
                </a:gridCol>
                <a:gridCol w="2560763">
                  <a:extLst>
                    <a:ext uri="{9D8B030D-6E8A-4147-A177-3AD203B41FA5}">
                      <a16:colId xmlns:a16="http://schemas.microsoft.com/office/drawing/2014/main" val="1890340722"/>
                    </a:ext>
                  </a:extLst>
                </a:gridCol>
                <a:gridCol w="2560763">
                  <a:extLst>
                    <a:ext uri="{9D8B030D-6E8A-4147-A177-3AD203B41FA5}">
                      <a16:colId xmlns:a16="http://schemas.microsoft.com/office/drawing/2014/main" val="2566835040"/>
                    </a:ext>
                  </a:extLst>
                </a:gridCol>
                <a:gridCol w="2560763">
                  <a:extLst>
                    <a:ext uri="{9D8B030D-6E8A-4147-A177-3AD203B41FA5}">
                      <a16:colId xmlns:a16="http://schemas.microsoft.com/office/drawing/2014/main" val="124701169"/>
                    </a:ext>
                  </a:extLst>
                </a:gridCol>
                <a:gridCol w="2560763">
                  <a:extLst>
                    <a:ext uri="{9D8B030D-6E8A-4147-A177-3AD203B41FA5}">
                      <a16:colId xmlns:a16="http://schemas.microsoft.com/office/drawing/2014/main" val="1864177490"/>
                    </a:ext>
                  </a:extLst>
                </a:gridCol>
              </a:tblGrid>
              <a:tr h="547520">
                <a:tc>
                  <a:txBody>
                    <a:bodyPr/>
                    <a:lstStyle/>
                    <a:p>
                      <a:r>
                        <a:rPr lang="en-US" altLang="zh-CN" sz="2700" baseline="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 Methods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050558722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(64)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dirty="0" smtClean="0"/>
                        <a:t>      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48.1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/>
                        <a:t>       </a:t>
                      </a:r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70.9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  64.6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/>
                        <a:t>        </a:t>
                      </a:r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87.5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dirty="0" smtClean="0"/>
                        <a:t>       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90.6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15108497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 </a:t>
                      </a:r>
                      <a:r>
                        <a:rPr lang="en-US" altLang="zh-CN" sz="2700" baseline="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        Rerun (48)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      14.6</a:t>
                      </a:r>
                      <a:endParaRPr lang="zh-CN" altLang="en-US" sz="2700" kern="1200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         50.2 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          75.3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          91.2 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        92.9</a:t>
                      </a:r>
                      <a:endParaRPr lang="zh-CN" altLang="en-US" sz="2700" kern="1200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        35.5</a:t>
                      </a:r>
                      <a:endParaRPr lang="zh-CN" altLang="en-US" sz="2700" kern="1200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77124666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</a:t>
                      </a:r>
                      <a:r>
                        <a:rPr lang="en-US" altLang="zh-CN" sz="2700" baseline="0" dirty="0" smtClean="0">
                          <a:latin typeface="Cambria" panose="02040503050406030204" pitchFamily="18" charset="0"/>
                        </a:rPr>
                        <a:t> Rerun (32)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      14.6</a:t>
                      </a:r>
                      <a:endParaRPr lang="zh-CN" altLang="en-US" sz="2700" kern="1200" dirty="0" smtClean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53.7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73.1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87.5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        92.3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3968998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</a:t>
                      </a:r>
                      <a:r>
                        <a:rPr lang="en-US" altLang="zh-CN" sz="2700" baseline="0" dirty="0" smtClean="0">
                          <a:latin typeface="Cambria" panose="02040503050406030204" pitchFamily="18" charset="0"/>
                        </a:rPr>
                        <a:t>  Rerun (16)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      16.8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38.5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43.6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83.8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        88.5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193611667"/>
                  </a:ext>
                </a:extLst>
              </a:tr>
              <a:tr h="547520">
                <a:tc gridSpan="6"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                                                                                            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</a:rPr>
                        <a:t>Thres</a:t>
                      </a:r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&gt; 0.5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053921"/>
                  </a:ext>
                </a:extLst>
              </a:tr>
              <a:tr h="945035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Ours (16)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      44.0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55.6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err="1" smtClean="0">
                          <a:latin typeface="Cambria" panose="02040503050406030204" pitchFamily="18" charset="0"/>
                        </a:rPr>
                        <a:t>Thres</a:t>
                      </a:r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&gt; 0.001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baseline="0" dirty="0" smtClean="0">
                          <a:latin typeface="Cambria" panose="02040503050406030204" pitchFamily="18" charset="0"/>
                        </a:rPr>
                        <a:t>   </a:t>
                      </a:r>
                      <a:r>
                        <a:rPr lang="en-US" altLang="zh-CN" sz="2700" baseline="0" dirty="0" err="1" smtClean="0">
                          <a:latin typeface="Cambria" panose="02040503050406030204" pitchFamily="18" charset="0"/>
                        </a:rPr>
                        <a:t>Thres</a:t>
                      </a:r>
                      <a:r>
                        <a:rPr lang="en-US" altLang="zh-CN" sz="2700" baseline="0" dirty="0" smtClean="0">
                          <a:latin typeface="Cambria" panose="02040503050406030204" pitchFamily="18" charset="0"/>
                        </a:rPr>
                        <a:t> &gt; 0.001</a:t>
                      </a:r>
                    </a:p>
                    <a:p>
                      <a:r>
                        <a:rPr lang="en-US" altLang="zh-CN" sz="2700" baseline="0" dirty="0" smtClean="0">
                          <a:latin typeface="Cambria" panose="02040503050406030204" pitchFamily="18" charset="0"/>
                        </a:rPr>
                        <a:t>           </a:t>
                      </a:r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62.7</a:t>
                      </a: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        70.0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966585686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Ours (32)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      43.9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68.1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68.4</a:t>
                      </a: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        75.1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238672995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Ours (48)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       43.8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79.3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27.3 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59.7</a:t>
                      </a:r>
                    </a:p>
                  </a:txBody>
                  <a:tcPr marL="135005" marR="135005" marT="67502" marB="67502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        71.6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36592996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062686" y="-1118530"/>
            <a:ext cx="7229870" cy="63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/>
              <a:t>            </a:t>
            </a:r>
            <a:r>
              <a:rPr lang="zh-CN" altLang="en-US" sz="3543" dirty="0">
                <a:latin typeface="Cambria" panose="02040503050406030204" pitchFamily="18" charset="0"/>
              </a:rPr>
              <a:t>只计算前景的</a:t>
            </a:r>
            <a:r>
              <a:rPr lang="en-US" altLang="zh-CN" sz="3543" dirty="0">
                <a:latin typeface="Cambria" panose="02040503050406030204" pitchFamily="18" charset="0"/>
                <a:ea typeface="Cambria" panose="02040503050406030204" pitchFamily="18" charset="0"/>
              </a:rPr>
              <a:t>dice score</a:t>
            </a:r>
            <a:endParaRPr lang="zh-CN" altLang="en-US" sz="3543" dirty="0">
              <a:latin typeface="Cambria" panose="020405030504060302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2828"/>
              </p:ext>
            </p:extLst>
          </p:nvPr>
        </p:nvGraphicFramePr>
        <p:xfrm>
          <a:off x="0" y="6098871"/>
          <a:ext cx="17772300" cy="219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900">
                  <a:extLst>
                    <a:ext uri="{9D8B030D-6E8A-4147-A177-3AD203B41FA5}">
                      <a16:colId xmlns:a16="http://schemas.microsoft.com/office/drawing/2014/main" val="2956743460"/>
                    </a:ext>
                  </a:extLst>
                </a:gridCol>
                <a:gridCol w="2538900">
                  <a:extLst>
                    <a:ext uri="{9D8B030D-6E8A-4147-A177-3AD203B41FA5}">
                      <a16:colId xmlns:a16="http://schemas.microsoft.com/office/drawing/2014/main" val="3656134280"/>
                    </a:ext>
                  </a:extLst>
                </a:gridCol>
                <a:gridCol w="2538900">
                  <a:extLst>
                    <a:ext uri="{9D8B030D-6E8A-4147-A177-3AD203B41FA5}">
                      <a16:colId xmlns:a16="http://schemas.microsoft.com/office/drawing/2014/main" val="500517954"/>
                    </a:ext>
                  </a:extLst>
                </a:gridCol>
                <a:gridCol w="2538900">
                  <a:extLst>
                    <a:ext uri="{9D8B030D-6E8A-4147-A177-3AD203B41FA5}">
                      <a16:colId xmlns:a16="http://schemas.microsoft.com/office/drawing/2014/main" val="1333718404"/>
                    </a:ext>
                  </a:extLst>
                </a:gridCol>
                <a:gridCol w="2538900">
                  <a:extLst>
                    <a:ext uri="{9D8B030D-6E8A-4147-A177-3AD203B41FA5}">
                      <a16:colId xmlns:a16="http://schemas.microsoft.com/office/drawing/2014/main" val="1744197347"/>
                    </a:ext>
                  </a:extLst>
                </a:gridCol>
                <a:gridCol w="2538900">
                  <a:extLst>
                    <a:ext uri="{9D8B030D-6E8A-4147-A177-3AD203B41FA5}">
                      <a16:colId xmlns:a16="http://schemas.microsoft.com/office/drawing/2014/main" val="3210365170"/>
                    </a:ext>
                  </a:extLst>
                </a:gridCol>
                <a:gridCol w="2538900">
                  <a:extLst>
                    <a:ext uri="{9D8B030D-6E8A-4147-A177-3AD203B41FA5}">
                      <a16:colId xmlns:a16="http://schemas.microsoft.com/office/drawing/2014/main" val="2570206122"/>
                    </a:ext>
                  </a:extLst>
                </a:gridCol>
              </a:tblGrid>
              <a:tr h="547520"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2981180436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Ours (48)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22.0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0.07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23.9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65.3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41.9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292999977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Ours+ SAM (48)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34.8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67.9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46.5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14.0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74.5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2804398505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18.9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53.0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55.0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  53.1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86.6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36.0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609520148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463174" y="5402506"/>
            <a:ext cx="642890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channel-wise </a:t>
            </a:r>
            <a:r>
              <a:rPr lang="en-US" altLang="zh-CN" sz="2658" dirty="0" err="1">
                <a:latin typeface="Cambria" panose="02040503050406030204" pitchFamily="18" charset="0"/>
                <a:ea typeface="Cambria" panose="02040503050406030204" pitchFamily="18" charset="0"/>
              </a:rPr>
              <a:t>softmax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8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23" y="-884568"/>
            <a:ext cx="7214328" cy="30657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51" y="-884568"/>
            <a:ext cx="7158076" cy="30657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52" y="2398780"/>
            <a:ext cx="3066157" cy="30661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678" y="2433254"/>
            <a:ext cx="2997208" cy="299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764" y="2555832"/>
            <a:ext cx="2915032" cy="29150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03" y="-1126370"/>
            <a:ext cx="6975257" cy="30657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74" y="-1126363"/>
            <a:ext cx="7101824" cy="33048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523" y="2555839"/>
            <a:ext cx="3225627" cy="31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3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23" y="3402139"/>
            <a:ext cx="4092128" cy="40921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870" y="3402137"/>
            <a:ext cx="4092128" cy="40921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870" y="-1073679"/>
            <a:ext cx="4092128" cy="40921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23" y="-1073679"/>
            <a:ext cx="4092128" cy="40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5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75" y="-1171909"/>
            <a:ext cx="4071978" cy="40719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21" y="-1171909"/>
            <a:ext cx="4071978" cy="4071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29" y="3633549"/>
            <a:ext cx="14739861" cy="44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8" y="-1448771"/>
            <a:ext cx="8332807" cy="34017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" t="9602" r="6153" b="52786"/>
          <a:stretch/>
        </p:blipFill>
        <p:spPr>
          <a:xfrm>
            <a:off x="9027196" y="-1448769"/>
            <a:ext cx="8422701" cy="36427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8" y="2952852"/>
            <a:ext cx="7908527" cy="327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839" y="2952857"/>
            <a:ext cx="7859863" cy="33662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18" y="6776213"/>
            <a:ext cx="7634185" cy="309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6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75" y="-1029188"/>
            <a:ext cx="8947369" cy="3667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50" y="4350864"/>
            <a:ext cx="8594994" cy="3630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292" y="-888130"/>
            <a:ext cx="8083059" cy="35262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29906" y="-1633686"/>
            <a:ext cx="7173398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altLang="zh-CN" sz="2658" dirty="0" err="1">
                <a:latin typeface="Cambria" panose="02040503050406030204" pitchFamily="18" charset="0"/>
                <a:ea typeface="Cambria" panose="02040503050406030204" pitchFamily="18" charset="0"/>
              </a:rPr>
              <a:t>pred</a:t>
            </a:r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                  GT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41811" y="-1602838"/>
            <a:ext cx="7173398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altLang="zh-CN" sz="2658" dirty="0" err="1">
                <a:latin typeface="Cambria" panose="02040503050406030204" pitchFamily="18" charset="0"/>
                <a:ea typeface="Cambria" panose="02040503050406030204" pitchFamily="18" charset="0"/>
              </a:rPr>
              <a:t>pred</a:t>
            </a:r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                  GT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9772" y="3558918"/>
            <a:ext cx="7173398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altLang="zh-CN" sz="2658" dirty="0" err="1">
                <a:latin typeface="Cambria" panose="02040503050406030204" pitchFamily="18" charset="0"/>
                <a:ea typeface="Cambria" panose="02040503050406030204" pitchFamily="18" charset="0"/>
              </a:rPr>
              <a:t>pred</a:t>
            </a:r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                GT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3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66" y="-829366"/>
            <a:ext cx="3830178" cy="38301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65" y="-829366"/>
            <a:ext cx="3830178" cy="38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4" y="-710107"/>
            <a:ext cx="3396057" cy="3396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67" y="-710107"/>
            <a:ext cx="3396057" cy="33960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1" y="3183066"/>
            <a:ext cx="3393439" cy="33934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67" y="3183059"/>
            <a:ext cx="3396057" cy="33960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665" y="-710107"/>
            <a:ext cx="3396057" cy="33960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453" y="-710107"/>
            <a:ext cx="3396057" cy="33960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665" y="3057475"/>
            <a:ext cx="3519023" cy="35190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453" y="3057475"/>
            <a:ext cx="3519023" cy="35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9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29" y="-506020"/>
            <a:ext cx="3016680" cy="3016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22" y="2822000"/>
            <a:ext cx="3016682" cy="3016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48" y="-506020"/>
            <a:ext cx="3016680" cy="3016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48" y="2822007"/>
            <a:ext cx="3016680" cy="3016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66" y="-506020"/>
            <a:ext cx="3016680" cy="3016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66" y="2822007"/>
            <a:ext cx="3016680" cy="301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39046" y="-1131341"/>
            <a:ext cx="273149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/>
              <a:t>    </a:t>
            </a:r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With </a:t>
            </a:r>
            <a:r>
              <a:rPr lang="en-US" altLang="zh-CN" sz="2658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lora</a:t>
            </a:r>
            <a:endParaRPr lang="zh-CN" altLang="en-US" sz="2658" dirty="0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84233" y="-1131342"/>
            <a:ext cx="273149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/>
              <a:t>         </a:t>
            </a:r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GT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05566" y="-1131341"/>
            <a:ext cx="273149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/>
              <a:t>         </a:t>
            </a:r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altLang="zh-CN" sz="2658" dirty="0" err="1">
                <a:latin typeface="Cambria" panose="02040503050406030204" pitchFamily="18" charset="0"/>
                <a:ea typeface="Cambria" panose="02040503050406030204" pitchFamily="18" charset="0"/>
              </a:rPr>
              <a:t>lora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75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00576"/>
              </p:ext>
            </p:extLst>
          </p:nvPr>
        </p:nvGraphicFramePr>
        <p:xfrm>
          <a:off x="408166" y="-790924"/>
          <a:ext cx="17346567" cy="187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081">
                  <a:extLst>
                    <a:ext uri="{9D8B030D-6E8A-4147-A177-3AD203B41FA5}">
                      <a16:colId xmlns:a16="http://schemas.microsoft.com/office/drawing/2014/main" val="19983762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445990743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1713825116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844357231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185781340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05335469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83834546"/>
                    </a:ext>
                  </a:extLst>
                </a:gridCol>
              </a:tblGrid>
              <a:tr h="765028">
                <a:tc>
                  <a:txBody>
                    <a:bodyPr/>
                    <a:lstStyle/>
                    <a:p>
                      <a:r>
                        <a:rPr lang="en-US" altLang="zh-CN" sz="21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Support_size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= </a:t>
                      </a:r>
                      <a:r>
                        <a:rPr lang="en-US" altLang="zh-CN" sz="21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30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repeat 5 times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099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64.58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90.76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40.22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64.84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84.37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16.88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640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42.75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90.34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17.51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42.25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78.76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16.83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0319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10003"/>
              </p:ext>
            </p:extLst>
          </p:nvPr>
        </p:nvGraphicFramePr>
        <p:xfrm>
          <a:off x="408165" y="1977202"/>
          <a:ext cx="17346567" cy="187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081">
                  <a:extLst>
                    <a:ext uri="{9D8B030D-6E8A-4147-A177-3AD203B41FA5}">
                      <a16:colId xmlns:a16="http://schemas.microsoft.com/office/drawing/2014/main" val="19983762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445990743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1713825116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844357231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185781340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05335469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83834546"/>
                    </a:ext>
                  </a:extLst>
                </a:gridCol>
              </a:tblGrid>
              <a:tr h="765028">
                <a:tc>
                  <a:txBody>
                    <a:bodyPr/>
                    <a:lstStyle/>
                    <a:p>
                      <a:r>
                        <a:rPr lang="en-US" altLang="zh-CN" sz="21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Support_size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= </a:t>
                      </a:r>
                      <a:r>
                        <a:rPr lang="en-US" altLang="zh-CN" sz="21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15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repeat 5 times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099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52.48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88.39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30.10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55.24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85.85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16.35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640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38.48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89.71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19.87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41.04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81.04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16.45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0319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69665"/>
              </p:ext>
            </p:extLst>
          </p:nvPr>
        </p:nvGraphicFramePr>
        <p:xfrm>
          <a:off x="408163" y="5216275"/>
          <a:ext cx="17346567" cy="187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081">
                  <a:extLst>
                    <a:ext uri="{9D8B030D-6E8A-4147-A177-3AD203B41FA5}">
                      <a16:colId xmlns:a16="http://schemas.microsoft.com/office/drawing/2014/main" val="19983762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445990743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1713825116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844357231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185781340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05335469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83834546"/>
                    </a:ext>
                  </a:extLst>
                </a:gridCol>
              </a:tblGrid>
              <a:tr h="765028">
                <a:tc>
                  <a:txBody>
                    <a:bodyPr/>
                    <a:lstStyle/>
                    <a:p>
                      <a:r>
                        <a:rPr lang="en-US" altLang="zh-CN" sz="21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Support_size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= </a:t>
                      </a:r>
                      <a:r>
                        <a:rPr lang="en-US" altLang="zh-CN" sz="21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5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repeat 5 times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099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34.75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84.29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32.48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46.07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76.60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17.22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640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40.21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90.35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0.08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40.35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77.65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12.52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03195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71969" y="-1517598"/>
            <a:ext cx="1318653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58" dirty="0"/>
              <a:t>蓝色列为训练集中没有出现的器官，黄色列为训练集中有的器官</a:t>
            </a:r>
          </a:p>
        </p:txBody>
      </p:sp>
    </p:spTree>
    <p:extLst>
      <p:ext uri="{BB962C8B-B14F-4D97-AF65-F5344CB8AC3E}">
        <p14:creationId xmlns:p14="http://schemas.microsoft.com/office/powerpoint/2010/main" val="178835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66238"/>
              </p:ext>
            </p:extLst>
          </p:nvPr>
        </p:nvGraphicFramePr>
        <p:xfrm>
          <a:off x="408166" y="-790924"/>
          <a:ext cx="17346567" cy="187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081">
                  <a:extLst>
                    <a:ext uri="{9D8B030D-6E8A-4147-A177-3AD203B41FA5}">
                      <a16:colId xmlns:a16="http://schemas.microsoft.com/office/drawing/2014/main" val="19983762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445990743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1713825116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844357231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185781340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05335469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83834546"/>
                    </a:ext>
                  </a:extLst>
                </a:gridCol>
              </a:tblGrid>
              <a:tr h="765028">
                <a:tc>
                  <a:txBody>
                    <a:bodyPr/>
                    <a:lstStyle/>
                    <a:p>
                      <a:r>
                        <a:rPr lang="en-US" altLang="zh-CN" sz="21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Support_size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= </a:t>
                      </a:r>
                      <a:r>
                        <a:rPr lang="en-US" altLang="zh-CN" sz="21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30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repeat 5 times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099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63.28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640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51.86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0319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803441"/>
              </p:ext>
            </p:extLst>
          </p:nvPr>
        </p:nvGraphicFramePr>
        <p:xfrm>
          <a:off x="408165" y="1977202"/>
          <a:ext cx="17346567" cy="187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081">
                  <a:extLst>
                    <a:ext uri="{9D8B030D-6E8A-4147-A177-3AD203B41FA5}">
                      <a16:colId xmlns:a16="http://schemas.microsoft.com/office/drawing/2014/main" val="19983762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445990743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1713825116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844357231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185781340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05335469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83834546"/>
                    </a:ext>
                  </a:extLst>
                </a:gridCol>
              </a:tblGrid>
              <a:tr h="765028">
                <a:tc>
                  <a:txBody>
                    <a:bodyPr/>
                    <a:lstStyle/>
                    <a:p>
                      <a:r>
                        <a:rPr lang="en-US" altLang="zh-CN" sz="21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Support_size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= </a:t>
                      </a:r>
                      <a:r>
                        <a:rPr lang="en-US" altLang="zh-CN" sz="21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15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repeat 5 times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099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53.21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89.87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36.57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63.21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88.76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16.63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640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48.62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87.05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10.29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27.34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81.03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0.00007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0319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785714"/>
              </p:ext>
            </p:extLst>
          </p:nvPr>
        </p:nvGraphicFramePr>
        <p:xfrm>
          <a:off x="408163" y="5216275"/>
          <a:ext cx="17346567" cy="187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081">
                  <a:extLst>
                    <a:ext uri="{9D8B030D-6E8A-4147-A177-3AD203B41FA5}">
                      <a16:colId xmlns:a16="http://schemas.microsoft.com/office/drawing/2014/main" val="19983762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445990743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1713825116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844357231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185781340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05335469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83834546"/>
                    </a:ext>
                  </a:extLst>
                </a:gridCol>
              </a:tblGrid>
              <a:tr h="765028">
                <a:tc>
                  <a:txBody>
                    <a:bodyPr/>
                    <a:lstStyle/>
                    <a:p>
                      <a:r>
                        <a:rPr lang="en-US" altLang="zh-CN" sz="21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Support_size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= </a:t>
                      </a:r>
                      <a:r>
                        <a:rPr lang="en-US" altLang="zh-CN" sz="21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5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repeat 5 times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099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46.27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640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39.57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03195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71969" y="-1517598"/>
            <a:ext cx="1318653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58" dirty="0"/>
              <a:t>蓝色列为训练集中没有出现的器官，黄色列为训练集中有的器官</a:t>
            </a:r>
          </a:p>
        </p:txBody>
      </p:sp>
    </p:spTree>
    <p:extLst>
      <p:ext uri="{BB962C8B-B14F-4D97-AF65-F5344CB8AC3E}">
        <p14:creationId xmlns:p14="http://schemas.microsoft.com/office/powerpoint/2010/main" val="3786876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64894"/>
              </p:ext>
            </p:extLst>
          </p:nvPr>
        </p:nvGraphicFramePr>
        <p:xfrm>
          <a:off x="408166" y="-790924"/>
          <a:ext cx="17346567" cy="187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081">
                  <a:extLst>
                    <a:ext uri="{9D8B030D-6E8A-4147-A177-3AD203B41FA5}">
                      <a16:colId xmlns:a16="http://schemas.microsoft.com/office/drawing/2014/main" val="19983762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445990743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1713825116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844357231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185781340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05335469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83834546"/>
                    </a:ext>
                  </a:extLst>
                </a:gridCol>
              </a:tblGrid>
              <a:tr h="765028">
                <a:tc>
                  <a:txBody>
                    <a:bodyPr/>
                    <a:lstStyle/>
                    <a:p>
                      <a:r>
                        <a:rPr lang="en-US" altLang="zh-CN" sz="21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Support_size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= </a:t>
                      </a:r>
                      <a:r>
                        <a:rPr lang="en-US" altLang="zh-CN" sz="21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30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repeat 5 times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099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59.12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91.77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50.17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73.66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83.44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17.02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640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</a:t>
                      </a:r>
                      <a:r>
                        <a:rPr lang="en-US" altLang="zh-CN" sz="2700" baseline="0" dirty="0" smtClean="0">
                          <a:latin typeface="Cambria" panose="02040503050406030204" pitchFamily="18" charset="0"/>
                        </a:rPr>
                        <a:t> 41.91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87.26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43.15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40.47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78.87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32.85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0319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304629"/>
              </p:ext>
            </p:extLst>
          </p:nvPr>
        </p:nvGraphicFramePr>
        <p:xfrm>
          <a:off x="408165" y="1977202"/>
          <a:ext cx="17346567" cy="187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081">
                  <a:extLst>
                    <a:ext uri="{9D8B030D-6E8A-4147-A177-3AD203B41FA5}">
                      <a16:colId xmlns:a16="http://schemas.microsoft.com/office/drawing/2014/main" val="19983762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445990743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1713825116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844357231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185781340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05335469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83834546"/>
                    </a:ext>
                  </a:extLst>
                </a:gridCol>
              </a:tblGrid>
              <a:tr h="765028">
                <a:tc>
                  <a:txBody>
                    <a:bodyPr/>
                    <a:lstStyle/>
                    <a:p>
                      <a:r>
                        <a:rPr lang="en-US" altLang="zh-CN" sz="21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Support_size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= </a:t>
                      </a:r>
                      <a:r>
                        <a:rPr lang="en-US" altLang="zh-CN" sz="21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15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repeat 5 times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099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48.73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89.89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43.70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66.96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85.57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16.11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640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49.16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86.15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37.75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43.37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78.00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32.69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0319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400813"/>
              </p:ext>
            </p:extLst>
          </p:nvPr>
        </p:nvGraphicFramePr>
        <p:xfrm>
          <a:off x="408163" y="5216275"/>
          <a:ext cx="17346567" cy="187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081">
                  <a:extLst>
                    <a:ext uri="{9D8B030D-6E8A-4147-A177-3AD203B41FA5}">
                      <a16:colId xmlns:a16="http://schemas.microsoft.com/office/drawing/2014/main" val="19983762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445990743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1713825116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844357231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185781340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053354698"/>
                    </a:ext>
                  </a:extLst>
                </a:gridCol>
                <a:gridCol w="2478081">
                  <a:extLst>
                    <a:ext uri="{9D8B030D-6E8A-4147-A177-3AD203B41FA5}">
                      <a16:colId xmlns:a16="http://schemas.microsoft.com/office/drawing/2014/main" val="383834546"/>
                    </a:ext>
                  </a:extLst>
                </a:gridCol>
              </a:tblGrid>
              <a:tr h="765028">
                <a:tc>
                  <a:txBody>
                    <a:bodyPr/>
                    <a:lstStyle/>
                    <a:p>
                      <a:r>
                        <a:rPr lang="en-US" altLang="zh-CN" sz="21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Support_size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= </a:t>
                      </a:r>
                      <a:r>
                        <a:rPr lang="en-US" altLang="zh-CN" sz="21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5</a:t>
                      </a: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repeat 5 times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09993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32.56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82.14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30.08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47.87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79.45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16.97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640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36.33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86.88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0.02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34.20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74.01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0.04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03195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71969" y="-1517598"/>
            <a:ext cx="1318653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58" dirty="0"/>
              <a:t>蓝色列为训练集中没有出现的器官，黄色列为训练集中有的器官</a:t>
            </a:r>
          </a:p>
        </p:txBody>
      </p:sp>
    </p:spTree>
    <p:extLst>
      <p:ext uri="{BB962C8B-B14F-4D97-AF65-F5344CB8AC3E}">
        <p14:creationId xmlns:p14="http://schemas.microsoft.com/office/powerpoint/2010/main" val="114495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844366" y="-1021811"/>
            <a:ext cx="16207866" cy="9324947"/>
          </a:xfrm>
          <a:prstGeom prst="roundRect">
            <a:avLst>
              <a:gd name="adj" fmla="val 763"/>
            </a:avLst>
          </a:prstGeom>
          <a:solidFill>
            <a:schemeClr val="accent6">
              <a:lumMod val="20000"/>
              <a:lumOff val="80000"/>
              <a:alpha val="46000"/>
            </a:schemeClr>
          </a:solidFill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6" name="文本框 18"/>
          <p:cNvSpPr txBox="1"/>
          <p:nvPr/>
        </p:nvSpPr>
        <p:spPr>
          <a:xfrm>
            <a:off x="546685" y="-1015223"/>
            <a:ext cx="2536858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b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Query </a:t>
            </a:r>
          </a:p>
          <a:p>
            <a:pPr algn="ctr"/>
            <a:r>
              <a:rPr lang="en-US" altLang="zh-CN" sz="2658" b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image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158532" y="276423"/>
            <a:ext cx="2380080" cy="7824459"/>
          </a:xfrm>
          <a:prstGeom prst="roundRect">
            <a:avLst>
              <a:gd name="adj" fmla="val 6455"/>
            </a:avLst>
          </a:prstGeom>
          <a:solidFill>
            <a:srgbClr val="E1DBE7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cxnSp>
        <p:nvCxnSpPr>
          <p:cNvPr id="8" name="直接连接符 7"/>
          <p:cNvCxnSpPr/>
          <p:nvPr/>
        </p:nvCxnSpPr>
        <p:spPr>
          <a:xfrm>
            <a:off x="1158539" y="923069"/>
            <a:ext cx="238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225169" y="283053"/>
            <a:ext cx="223114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58" dirty="0"/>
              <a:t>    </a:t>
            </a:r>
            <a:r>
              <a:rPr lang="en-US" altLang="zh-CN" sz="2953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Dinov2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382436" y="1569722"/>
            <a:ext cx="1901909" cy="573572"/>
          </a:xfrm>
          <a:prstGeom prst="roundRect">
            <a:avLst/>
          </a:prstGeom>
          <a:solidFill>
            <a:srgbClr val="FEB3A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Stage 1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397625" y="4138019"/>
            <a:ext cx="1901909" cy="573572"/>
          </a:xfrm>
          <a:prstGeom prst="roundRect">
            <a:avLst/>
          </a:prstGeom>
          <a:solidFill>
            <a:srgbClr val="FEB3A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Stage 2</a:t>
            </a:r>
            <a:endParaRPr lang="zh-CN" altLang="en-US" sz="2658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381455" y="7030828"/>
            <a:ext cx="1901909" cy="573572"/>
          </a:xfrm>
          <a:prstGeom prst="roundRect">
            <a:avLst/>
          </a:prstGeom>
          <a:solidFill>
            <a:srgbClr val="FEB3A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Stage 3</a:t>
            </a:r>
            <a:endParaRPr lang="zh-CN" altLang="en-US" sz="2658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1458375" y="874421"/>
            <a:ext cx="178432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b="1" dirty="0">
                <a:latin typeface="Cambria" panose="02040503050406030204" pitchFamily="18" charset="0"/>
              </a:rPr>
              <a:t>. . . . . .</a:t>
            </a:r>
          </a:p>
        </p:txBody>
      </p:sp>
      <p:cxnSp>
        <p:nvCxnSpPr>
          <p:cNvPr id="14" name="直接箭头连接符 13"/>
          <p:cNvCxnSpPr>
            <a:stCxn id="6" idx="2"/>
          </p:cNvCxnSpPr>
          <p:nvPr/>
        </p:nvCxnSpPr>
        <p:spPr>
          <a:xfrm flipH="1">
            <a:off x="1815108" y="-104846"/>
            <a:ext cx="6" cy="375511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6" idx="2"/>
          </p:cNvCxnSpPr>
          <p:nvPr/>
        </p:nvCxnSpPr>
        <p:spPr>
          <a:xfrm>
            <a:off x="3077589" y="-68797"/>
            <a:ext cx="5947" cy="351850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9"/>
          <p:cNvSpPr txBox="1"/>
          <p:nvPr/>
        </p:nvSpPr>
        <p:spPr>
          <a:xfrm>
            <a:off x="1919884" y="-979174"/>
            <a:ext cx="2315409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b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Support </a:t>
            </a:r>
          </a:p>
          <a:p>
            <a:pPr algn="ctr"/>
            <a:r>
              <a:rPr lang="en-US" altLang="zh-CN" sz="2658" b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image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283358" y="1746023"/>
            <a:ext cx="935766" cy="3908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283358" y="1997145"/>
            <a:ext cx="935766" cy="3908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235293" y="1433952"/>
            <a:ext cx="2311491" cy="924359"/>
          </a:xfrm>
          <a:prstGeom prst="roundRect">
            <a:avLst/>
          </a:prstGeom>
          <a:solidFill>
            <a:srgbClr val="A8DADB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36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Upsample</a:t>
            </a:r>
            <a:r>
              <a:rPr lang="en-US" altLang="zh-CN" sz="236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+</a:t>
            </a:r>
          </a:p>
          <a:p>
            <a:pPr algn="ctr"/>
            <a:r>
              <a:rPr lang="en-US" altLang="zh-CN" sz="236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Double </a:t>
            </a:r>
            <a:r>
              <a:rPr lang="en-US" altLang="zh-CN" sz="236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Conv</a:t>
            </a:r>
            <a:endParaRPr lang="en-US" altLang="zh-CN" sz="2362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299528" y="4274816"/>
            <a:ext cx="935766" cy="3908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299528" y="4524959"/>
            <a:ext cx="935766" cy="3908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235293" y="3924998"/>
            <a:ext cx="2311491" cy="924359"/>
          </a:xfrm>
          <a:prstGeom prst="roundRect">
            <a:avLst/>
          </a:prstGeom>
          <a:solidFill>
            <a:srgbClr val="A8DADB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36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Upsample</a:t>
            </a:r>
            <a:r>
              <a:rPr lang="en-US" altLang="zh-CN" sz="236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+</a:t>
            </a:r>
          </a:p>
          <a:p>
            <a:pPr algn="ctr"/>
            <a:r>
              <a:rPr lang="en-US" altLang="zh-CN" sz="236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Double </a:t>
            </a:r>
            <a:r>
              <a:rPr lang="en-US" altLang="zh-CN" sz="236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Conv</a:t>
            </a:r>
            <a:endParaRPr lang="en-US" altLang="zh-CN" sz="2362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6546791" y="4268466"/>
            <a:ext cx="4079815" cy="2441"/>
          </a:xfrm>
          <a:prstGeom prst="straightConnector1">
            <a:avLst/>
          </a:prstGeom>
          <a:ln w="28575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546791" y="4529846"/>
            <a:ext cx="4079815" cy="1708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 26"/>
              <p:cNvSpPr/>
              <p:nvPr/>
            </p:nvSpPr>
            <p:spPr>
              <a:xfrm>
                <a:off x="9712718" y="-683105"/>
                <a:ext cx="2230161" cy="959535"/>
              </a:xfrm>
              <a:prstGeom prst="roundRect">
                <a:avLst/>
              </a:prstGeom>
              <a:solidFill>
                <a:srgbClr val="90ACD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362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" panose="02040503050406030204" pitchFamily="18" charset="0"/>
                    <a:cs typeface="Cambria" panose="02040503050406030204" pitchFamily="18" charset="0"/>
                  </a:rPr>
                  <a:t>Cross Masked Attention</a:t>
                </a:r>
                <a14:m>
                  <m:oMath xmlns:m="http://schemas.openxmlformats.org/officeDocument/2006/math">
                    <m:r>
                      <a:rPr lang="en-US" altLang="zh-CN" sz="2362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×2</m:t>
                    </m:r>
                  </m:oMath>
                </a14:m>
                <a:endParaRPr lang="en-US" altLang="zh-CN" sz="2362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圆角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718" y="-683105"/>
                <a:ext cx="2230161" cy="959535"/>
              </a:xfrm>
              <a:prstGeom prst="roundRect">
                <a:avLst/>
              </a:prstGeom>
              <a:blipFill>
                <a:blip r:embed="rId14"/>
                <a:stretch>
                  <a:fillRect r="-272" b="-6289"/>
                </a:stretch>
              </a:blipFill>
              <a:ln>
                <a:solidFill>
                  <a:schemeClr val="bg2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圆角矩形 30"/>
              <p:cNvSpPr/>
              <p:nvPr/>
            </p:nvSpPr>
            <p:spPr>
              <a:xfrm>
                <a:off x="9776531" y="5435000"/>
                <a:ext cx="2230161" cy="959535"/>
              </a:xfrm>
              <a:prstGeom prst="roundRect">
                <a:avLst/>
              </a:prstGeom>
              <a:solidFill>
                <a:srgbClr val="90ACD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362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" panose="02040503050406030204" pitchFamily="18" charset="0"/>
                    <a:cs typeface="Cambria" panose="02040503050406030204" pitchFamily="18" charset="0"/>
                  </a:rPr>
                  <a:t>Cross Masked Attention</a:t>
                </a:r>
                <a14:m>
                  <m:oMath xmlns:m="http://schemas.openxmlformats.org/officeDocument/2006/math">
                    <m:r>
                      <a:rPr lang="en-US" altLang="zh-CN" sz="2362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×2</m:t>
                    </m:r>
                  </m:oMath>
                </a14:m>
                <a:endParaRPr lang="en-US" altLang="zh-CN" sz="2362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圆角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531" y="5435000"/>
                <a:ext cx="2230161" cy="959535"/>
              </a:xfrm>
              <a:prstGeom prst="roundRect">
                <a:avLst/>
              </a:prstGeom>
              <a:blipFill>
                <a:blip r:embed="rId15"/>
                <a:stretch>
                  <a:fillRect r="-272" b="-5660"/>
                </a:stretch>
              </a:blipFill>
              <a:ln>
                <a:solidFill>
                  <a:schemeClr val="bg2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6879943" y="4138019"/>
            <a:ext cx="269462" cy="268709"/>
            <a:chOff x="13613" y="1754"/>
            <a:chExt cx="1170" cy="1170"/>
          </a:xfrm>
        </p:grpSpPr>
        <p:sp>
          <p:nvSpPr>
            <p:cNvPr id="100" name="椭圆 99"/>
            <p:cNvSpPr/>
            <p:nvPr/>
          </p:nvSpPr>
          <p:spPr>
            <a:xfrm>
              <a:off x="13613" y="1754"/>
              <a:ext cx="1170" cy="11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  <p:cxnSp>
          <p:nvCxnSpPr>
            <p:cNvPr id="101" name="直接连接符 100"/>
            <p:cNvCxnSpPr>
              <a:stCxn id="100" idx="2"/>
              <a:endCxn id="100" idx="6"/>
            </p:cNvCxnSpPr>
            <p:nvPr/>
          </p:nvCxnSpPr>
          <p:spPr>
            <a:xfrm>
              <a:off x="13613" y="2339"/>
              <a:ext cx="117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100" idx="0"/>
              <a:endCxn id="100" idx="4"/>
            </p:cNvCxnSpPr>
            <p:nvPr/>
          </p:nvCxnSpPr>
          <p:spPr>
            <a:xfrm>
              <a:off x="14198" y="1754"/>
              <a:ext cx="0" cy="117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33" name="直接箭头连接符 32"/>
          <p:cNvCxnSpPr/>
          <p:nvPr/>
        </p:nvCxnSpPr>
        <p:spPr>
          <a:xfrm flipV="1">
            <a:off x="3283363" y="7170093"/>
            <a:ext cx="7314655" cy="28702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3283364" y="7479048"/>
            <a:ext cx="7314655" cy="976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479638" y="7068117"/>
            <a:ext cx="269462" cy="268709"/>
            <a:chOff x="13613" y="1754"/>
            <a:chExt cx="1170" cy="1170"/>
          </a:xfrm>
        </p:grpSpPr>
        <p:sp>
          <p:nvSpPr>
            <p:cNvPr id="97" name="椭圆 96"/>
            <p:cNvSpPr/>
            <p:nvPr/>
          </p:nvSpPr>
          <p:spPr>
            <a:xfrm>
              <a:off x="13613" y="1754"/>
              <a:ext cx="1170" cy="11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  <p:cxnSp>
          <p:nvCxnSpPr>
            <p:cNvPr id="98" name="直接连接符 97"/>
            <p:cNvCxnSpPr>
              <a:stCxn id="97" idx="2"/>
              <a:endCxn id="97" idx="6"/>
            </p:cNvCxnSpPr>
            <p:nvPr/>
          </p:nvCxnSpPr>
          <p:spPr>
            <a:xfrm>
              <a:off x="13613" y="2339"/>
              <a:ext cx="117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97" idx="0"/>
              <a:endCxn id="97" idx="4"/>
            </p:cNvCxnSpPr>
            <p:nvPr/>
          </p:nvCxnSpPr>
          <p:spPr>
            <a:xfrm>
              <a:off x="14198" y="1754"/>
              <a:ext cx="0" cy="117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36" name="直接箭头连接符 35"/>
          <p:cNvCxnSpPr/>
          <p:nvPr/>
        </p:nvCxnSpPr>
        <p:spPr>
          <a:xfrm>
            <a:off x="6558549" y="2035783"/>
            <a:ext cx="4066808" cy="10260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546791" y="1746016"/>
            <a:ext cx="4069359" cy="0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7000306" y="2056791"/>
            <a:ext cx="13877" cy="208122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7644991" y="4267293"/>
            <a:ext cx="14688" cy="27784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10627908" y="1422050"/>
            <a:ext cx="926947" cy="890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cos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10647505" y="3960176"/>
            <a:ext cx="926947" cy="890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cos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0612541" y="6871024"/>
            <a:ext cx="926947" cy="890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cos</a:t>
            </a: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11557406" y="1882376"/>
            <a:ext cx="683418" cy="164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11588164" y="4406722"/>
            <a:ext cx="576157" cy="1074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50" idx="3"/>
            <a:endCxn id="64" idx="1"/>
          </p:cNvCxnSpPr>
          <p:nvPr/>
        </p:nvCxnSpPr>
        <p:spPr>
          <a:xfrm>
            <a:off x="11539482" y="7316110"/>
            <a:ext cx="570009" cy="38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2275044" y="1092242"/>
            <a:ext cx="1749050" cy="15184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55" name="矩形 54"/>
          <p:cNvSpPr/>
          <p:nvPr/>
        </p:nvSpPr>
        <p:spPr>
          <a:xfrm>
            <a:off x="12438665" y="1185380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P1</a:t>
            </a:r>
          </a:p>
        </p:txBody>
      </p:sp>
      <p:sp>
        <p:nvSpPr>
          <p:cNvPr id="56" name="矩形 55"/>
          <p:cNvSpPr/>
          <p:nvPr/>
        </p:nvSpPr>
        <p:spPr>
          <a:xfrm>
            <a:off x="13307801" y="1185380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P3</a:t>
            </a:r>
            <a:endParaRPr lang="zh-CN" altLang="en-US" sz="177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2438665" y="1956330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P2</a:t>
            </a:r>
            <a:endParaRPr lang="zh-CN" altLang="en-US" sz="177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3307801" y="1956330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Pn</a:t>
            </a:r>
            <a:endParaRPr lang="en-US" altLang="zh-CN" sz="1772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164321" y="3766706"/>
            <a:ext cx="1749050" cy="15184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60" name="矩形 59"/>
          <p:cNvSpPr/>
          <p:nvPr/>
        </p:nvSpPr>
        <p:spPr>
          <a:xfrm>
            <a:off x="12291710" y="3894708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P1</a:t>
            </a:r>
          </a:p>
        </p:txBody>
      </p:sp>
      <p:sp>
        <p:nvSpPr>
          <p:cNvPr id="61" name="矩形 60"/>
          <p:cNvSpPr/>
          <p:nvPr/>
        </p:nvSpPr>
        <p:spPr>
          <a:xfrm>
            <a:off x="13160845" y="3894708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P3</a:t>
            </a:r>
            <a:endParaRPr lang="zh-CN" altLang="en-US" sz="177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2291710" y="4666636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P2</a:t>
            </a:r>
            <a:endParaRPr lang="zh-CN" altLang="en-US" sz="177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3160845" y="4666636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Pn</a:t>
            </a:r>
            <a:endParaRPr lang="en-US" altLang="zh-CN" sz="1772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2109491" y="6560713"/>
            <a:ext cx="1749050" cy="15184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65" name="矩形 64"/>
          <p:cNvSpPr/>
          <p:nvPr/>
        </p:nvSpPr>
        <p:spPr>
          <a:xfrm>
            <a:off x="12279622" y="6677151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P1</a:t>
            </a:r>
          </a:p>
        </p:txBody>
      </p:sp>
      <p:sp>
        <p:nvSpPr>
          <p:cNvPr id="66" name="矩形 65"/>
          <p:cNvSpPr/>
          <p:nvPr/>
        </p:nvSpPr>
        <p:spPr>
          <a:xfrm>
            <a:off x="13148758" y="6677151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P3</a:t>
            </a:r>
            <a:endParaRPr lang="zh-CN" altLang="en-US" sz="177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2279622" y="7448101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P2</a:t>
            </a:r>
            <a:endParaRPr lang="zh-CN" altLang="en-US" sz="177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3148758" y="7448101"/>
            <a:ext cx="551662" cy="503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7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Pn</a:t>
            </a:r>
            <a:endParaRPr lang="en-US" altLang="zh-CN" sz="1772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69" name="文本框 104"/>
          <p:cNvSpPr txBox="1"/>
          <p:nvPr/>
        </p:nvSpPr>
        <p:spPr>
          <a:xfrm>
            <a:off x="12003134" y="53644"/>
            <a:ext cx="2315409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Prompt Mask Pool</a:t>
            </a: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14001534" y="1846092"/>
            <a:ext cx="576157" cy="1074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13913372" y="4417469"/>
            <a:ext cx="576157" cy="1074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4" idx="3"/>
            <a:endCxn id="84" idx="1"/>
          </p:cNvCxnSpPr>
          <p:nvPr/>
        </p:nvCxnSpPr>
        <p:spPr>
          <a:xfrm flipV="1">
            <a:off x="13858540" y="7316110"/>
            <a:ext cx="630989" cy="38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30" idx="3"/>
            <a:endCxn id="82" idx="0"/>
          </p:cNvCxnSpPr>
          <p:nvPr/>
        </p:nvCxnSpPr>
        <p:spPr>
          <a:xfrm>
            <a:off x="11993187" y="3025605"/>
            <a:ext cx="3078386" cy="61505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6" name="文本框 5"/>
          <p:cNvSpPr txBox="1"/>
          <p:nvPr/>
        </p:nvSpPr>
        <p:spPr>
          <a:xfrm>
            <a:off x="12770830" y="1448227"/>
            <a:ext cx="77702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58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......</a:t>
            </a:r>
          </a:p>
        </p:txBody>
      </p:sp>
      <p:sp>
        <p:nvSpPr>
          <p:cNvPr id="77" name="文本框 11"/>
          <p:cNvSpPr txBox="1"/>
          <p:nvPr/>
        </p:nvSpPr>
        <p:spPr>
          <a:xfrm>
            <a:off x="12650333" y="4180029"/>
            <a:ext cx="77702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58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......</a:t>
            </a:r>
          </a:p>
        </p:txBody>
      </p:sp>
      <p:sp>
        <p:nvSpPr>
          <p:cNvPr id="78" name="文本框 31"/>
          <p:cNvSpPr txBox="1"/>
          <p:nvPr/>
        </p:nvSpPr>
        <p:spPr>
          <a:xfrm>
            <a:off x="12638245" y="6975174"/>
            <a:ext cx="77702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58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......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14772225" y="1044006"/>
            <a:ext cx="756452" cy="1568283"/>
            <a:chOff x="10275" y="11337"/>
            <a:chExt cx="954" cy="1825"/>
          </a:xfrm>
        </p:grpSpPr>
        <p:sp>
          <p:nvSpPr>
            <p:cNvPr id="95" name="立方体 94"/>
            <p:cNvSpPr/>
            <p:nvPr/>
          </p:nvSpPr>
          <p:spPr>
            <a:xfrm>
              <a:off x="10275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  <p:sp>
          <p:nvSpPr>
            <p:cNvPr id="96" name="立方体 95"/>
            <p:cNvSpPr/>
            <p:nvPr/>
          </p:nvSpPr>
          <p:spPr>
            <a:xfrm>
              <a:off x="10504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</p:grpSp>
      <p:sp>
        <p:nvSpPr>
          <p:cNvPr id="80" name="矩形 79"/>
          <p:cNvSpPr/>
          <p:nvPr/>
        </p:nvSpPr>
        <p:spPr>
          <a:xfrm>
            <a:off x="14563759" y="983425"/>
            <a:ext cx="1164074" cy="176663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grpSp>
        <p:nvGrpSpPr>
          <p:cNvPr id="81" name="组合 80"/>
          <p:cNvGrpSpPr/>
          <p:nvPr/>
        </p:nvGrpSpPr>
        <p:grpSpPr>
          <a:xfrm>
            <a:off x="14700206" y="3767688"/>
            <a:ext cx="756452" cy="1568283"/>
            <a:chOff x="10275" y="11337"/>
            <a:chExt cx="954" cy="1825"/>
          </a:xfrm>
        </p:grpSpPr>
        <p:sp>
          <p:nvSpPr>
            <p:cNvPr id="93" name="立方体 92"/>
            <p:cNvSpPr/>
            <p:nvPr/>
          </p:nvSpPr>
          <p:spPr>
            <a:xfrm>
              <a:off x="10275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  <p:sp>
          <p:nvSpPr>
            <p:cNvPr id="94" name="立方体 93"/>
            <p:cNvSpPr/>
            <p:nvPr/>
          </p:nvSpPr>
          <p:spPr>
            <a:xfrm>
              <a:off x="10504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</p:grpSp>
      <p:sp>
        <p:nvSpPr>
          <p:cNvPr id="82" name="矩形 81"/>
          <p:cNvSpPr/>
          <p:nvPr/>
        </p:nvSpPr>
        <p:spPr>
          <a:xfrm>
            <a:off x="14489536" y="3640664"/>
            <a:ext cx="1164074" cy="176663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grpSp>
        <p:nvGrpSpPr>
          <p:cNvPr id="83" name="组合 82"/>
          <p:cNvGrpSpPr/>
          <p:nvPr/>
        </p:nvGrpSpPr>
        <p:grpSpPr>
          <a:xfrm>
            <a:off x="14700206" y="6477065"/>
            <a:ext cx="756452" cy="1568283"/>
            <a:chOff x="10275" y="11337"/>
            <a:chExt cx="954" cy="1825"/>
          </a:xfrm>
        </p:grpSpPr>
        <p:sp>
          <p:nvSpPr>
            <p:cNvPr id="91" name="立方体 90"/>
            <p:cNvSpPr/>
            <p:nvPr/>
          </p:nvSpPr>
          <p:spPr>
            <a:xfrm>
              <a:off x="10275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  <p:sp>
          <p:nvSpPr>
            <p:cNvPr id="92" name="立方体 91"/>
            <p:cNvSpPr/>
            <p:nvPr/>
          </p:nvSpPr>
          <p:spPr>
            <a:xfrm>
              <a:off x="10504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</p:grpSp>
      <p:sp>
        <p:nvSpPr>
          <p:cNvPr id="84" name="矩形 83"/>
          <p:cNvSpPr/>
          <p:nvPr/>
        </p:nvSpPr>
        <p:spPr>
          <a:xfrm>
            <a:off x="14489536" y="6432791"/>
            <a:ext cx="1164074" cy="176663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85" name="右中括号 84"/>
          <p:cNvSpPr/>
          <p:nvPr/>
        </p:nvSpPr>
        <p:spPr>
          <a:xfrm>
            <a:off x="15667329" y="1993234"/>
            <a:ext cx="269462" cy="4708755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cxnSp>
        <p:nvCxnSpPr>
          <p:cNvPr id="86" name="直接连接符 85"/>
          <p:cNvCxnSpPr>
            <a:stCxn id="82" idx="3"/>
          </p:cNvCxnSpPr>
          <p:nvPr/>
        </p:nvCxnSpPr>
        <p:spPr>
          <a:xfrm flipV="1">
            <a:off x="15653609" y="4522022"/>
            <a:ext cx="609473" cy="19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 rot="16200000">
            <a:off x="15078739" y="4011973"/>
            <a:ext cx="3017355" cy="697660"/>
            <a:chOff x="13300" y="11400"/>
            <a:chExt cx="3088" cy="712"/>
          </a:xfrm>
        </p:grpSpPr>
        <p:sp>
          <p:nvSpPr>
            <p:cNvPr id="89" name="圆角矩形 88"/>
            <p:cNvSpPr/>
            <p:nvPr/>
          </p:nvSpPr>
          <p:spPr>
            <a:xfrm rot="5400000">
              <a:off x="14488" y="10212"/>
              <a:ext cx="712" cy="30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  <p:sp>
          <p:nvSpPr>
            <p:cNvPr id="90" name="文本框 80"/>
            <p:cNvSpPr txBox="1"/>
            <p:nvPr/>
          </p:nvSpPr>
          <p:spPr>
            <a:xfrm>
              <a:off x="13976" y="11497"/>
              <a:ext cx="2313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 panose="02040503050406030204" pitchFamily="18" charset="0"/>
                  <a:cs typeface="Cambria" panose="02040503050406030204" pitchFamily="18" charset="0"/>
                </a:rPr>
                <a:t>Decoder</a:t>
              </a:r>
            </a:p>
          </p:txBody>
        </p:sp>
      </p:grpSp>
      <p:sp>
        <p:nvSpPr>
          <p:cNvPr id="88" name="单圆角矩形 87"/>
          <p:cNvSpPr/>
          <p:nvPr/>
        </p:nvSpPr>
        <p:spPr>
          <a:xfrm>
            <a:off x="929246" y="-1459918"/>
            <a:ext cx="16207866" cy="507126"/>
          </a:xfrm>
          <a:prstGeom prst="round1Rect">
            <a:avLst/>
          </a:prstGeom>
          <a:solidFill>
            <a:srgbClr val="EBE3E8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 &amp; Localization Network</a:t>
            </a:r>
            <a:endParaRPr lang="zh-CN" altLang="en-US" sz="2658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圆角矩形 29"/>
              <p:cNvSpPr/>
              <p:nvPr/>
            </p:nvSpPr>
            <p:spPr>
              <a:xfrm>
                <a:off x="9763026" y="2545843"/>
                <a:ext cx="2230161" cy="959535"/>
              </a:xfrm>
              <a:prstGeom prst="roundRect">
                <a:avLst/>
              </a:prstGeom>
              <a:solidFill>
                <a:srgbClr val="90ACD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362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" panose="02040503050406030204" pitchFamily="18" charset="0"/>
                    <a:cs typeface="Cambria" panose="02040503050406030204" pitchFamily="18" charset="0"/>
                  </a:rPr>
                  <a:t>Cross Masked Attention</a:t>
                </a:r>
                <a14:m>
                  <m:oMath xmlns:m="http://schemas.openxmlformats.org/officeDocument/2006/math">
                    <m:r>
                      <a:rPr lang="en-US" altLang="zh-CN" sz="2362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×2</m:t>
                    </m:r>
                  </m:oMath>
                </a14:m>
                <a:endParaRPr lang="en-US" altLang="zh-CN" sz="2362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圆角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026" y="2545843"/>
                <a:ext cx="2230161" cy="959535"/>
              </a:xfrm>
              <a:prstGeom prst="roundRect">
                <a:avLst/>
              </a:prstGeom>
              <a:blipFill>
                <a:blip r:embed="rId16"/>
                <a:stretch>
                  <a:fillRect r="-272" b="-5660"/>
                </a:stretch>
              </a:blipFill>
              <a:ln>
                <a:solidFill>
                  <a:schemeClr val="bg2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肘形连接符 108"/>
          <p:cNvCxnSpPr/>
          <p:nvPr/>
        </p:nvCxnSpPr>
        <p:spPr>
          <a:xfrm rot="5400000" flipH="1" flipV="1">
            <a:off x="7509960" y="-491357"/>
            <a:ext cx="2253242" cy="2152257"/>
          </a:xfrm>
          <a:prstGeom prst="bentConnector3">
            <a:avLst>
              <a:gd name="adj1" fmla="val 9966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/>
          <p:nvPr/>
        </p:nvCxnSpPr>
        <p:spPr>
          <a:xfrm rot="5400000" flipH="1" flipV="1">
            <a:off x="8034689" y="314710"/>
            <a:ext cx="2058485" cy="1297577"/>
          </a:xfrm>
          <a:prstGeom prst="bentConnector3">
            <a:avLst>
              <a:gd name="adj1" fmla="val 100051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肘形连接符 115"/>
          <p:cNvCxnSpPr>
            <a:stCxn id="27" idx="3"/>
            <a:endCxn id="80" idx="0"/>
          </p:cNvCxnSpPr>
          <p:nvPr/>
        </p:nvCxnSpPr>
        <p:spPr>
          <a:xfrm>
            <a:off x="11942879" y="-203344"/>
            <a:ext cx="3202918" cy="1186762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肘形连接符 141"/>
          <p:cNvCxnSpPr/>
          <p:nvPr/>
        </p:nvCxnSpPr>
        <p:spPr>
          <a:xfrm rot="5400000" flipH="1" flipV="1">
            <a:off x="8381254" y="2835733"/>
            <a:ext cx="1477897" cy="1312641"/>
          </a:xfrm>
          <a:prstGeom prst="bentConnector3">
            <a:avLst>
              <a:gd name="adj1" fmla="val 99281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肘形连接符 144"/>
          <p:cNvCxnSpPr/>
          <p:nvPr/>
        </p:nvCxnSpPr>
        <p:spPr>
          <a:xfrm rot="5400000" flipH="1" flipV="1">
            <a:off x="8718372" y="6379065"/>
            <a:ext cx="1325054" cy="828553"/>
          </a:xfrm>
          <a:prstGeom prst="bentConnector3">
            <a:avLst>
              <a:gd name="adj1" fmla="val 10094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肘形连接符 166"/>
          <p:cNvCxnSpPr/>
          <p:nvPr/>
        </p:nvCxnSpPr>
        <p:spPr>
          <a:xfrm rot="5400000" flipH="1" flipV="1">
            <a:off x="8429765" y="5776469"/>
            <a:ext cx="1477897" cy="1312641"/>
          </a:xfrm>
          <a:prstGeom prst="bentConnector3">
            <a:avLst>
              <a:gd name="adj1" fmla="val 99281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肘形连接符 167"/>
          <p:cNvCxnSpPr/>
          <p:nvPr/>
        </p:nvCxnSpPr>
        <p:spPr>
          <a:xfrm>
            <a:off x="12021112" y="5845403"/>
            <a:ext cx="3078386" cy="61505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1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652759" y="-139076"/>
            <a:ext cx="12695155" cy="7609030"/>
          </a:xfrm>
          <a:prstGeom prst="roundRect">
            <a:avLst>
              <a:gd name="adj" fmla="val 1851"/>
            </a:avLst>
          </a:prstGeom>
          <a:solidFill>
            <a:schemeClr val="accent6">
              <a:lumMod val="20000"/>
              <a:lumOff val="80000"/>
              <a:alpha val="39000"/>
            </a:schemeClr>
          </a:solidFill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5" name="圆角矩形 4"/>
          <p:cNvSpPr/>
          <p:nvPr/>
        </p:nvSpPr>
        <p:spPr>
          <a:xfrm rot="16200000">
            <a:off x="3043711" y="1471615"/>
            <a:ext cx="6779312" cy="4013585"/>
          </a:xfrm>
          <a:prstGeom prst="roundRect">
            <a:avLst>
              <a:gd name="adj" fmla="val 2006"/>
            </a:avLst>
          </a:prstGeom>
          <a:gradFill flip="none" rotWithShape="1">
            <a:gsLst>
              <a:gs pos="64000">
                <a:schemeClr val="accent2">
                  <a:lumMod val="22000"/>
                  <a:lumOff val="78000"/>
                  <a:alpha val="74243"/>
                </a:schemeClr>
              </a:gs>
              <a:gs pos="32000">
                <a:schemeClr val="accent5">
                  <a:lumMod val="19442"/>
                  <a:lumOff val="80558"/>
                  <a:alpha val="66645"/>
                </a:schemeClr>
              </a:gs>
              <a:gs pos="0">
                <a:schemeClr val="accent4">
                  <a:lumMod val="11215"/>
                  <a:lumOff val="88785"/>
                  <a:alpha val="82000"/>
                </a:schemeClr>
              </a:gs>
              <a:gs pos="100000">
                <a:schemeClr val="accent6">
                  <a:lumMod val="15217"/>
                  <a:lumOff val="84783"/>
                  <a:alpha val="70480"/>
                </a:schemeClr>
              </a:gs>
            </a:gsLst>
            <a:lin ang="5400000" scaled="1"/>
            <a:tileRect/>
          </a:gradFill>
          <a:ln w="15875">
            <a:solidFill>
              <a:schemeClr val="accent5">
                <a:lumMod val="75000"/>
              </a:schemeClr>
            </a:solidFill>
            <a:prstDash val="dashDot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993"/>
          </a:p>
        </p:txBody>
      </p:sp>
      <p:sp>
        <p:nvSpPr>
          <p:cNvPr id="6" name="圆角矩形 5"/>
          <p:cNvSpPr/>
          <p:nvPr/>
        </p:nvSpPr>
        <p:spPr>
          <a:xfrm rot="16200000">
            <a:off x="7016045" y="2473832"/>
            <a:ext cx="6829939" cy="2058826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  <a:alpha val="74000"/>
            </a:schemeClr>
          </a:solidFill>
          <a:ln w="15875">
            <a:gradFill flip="none" rotWithShape="1">
              <a:gsLst>
                <a:gs pos="0">
                  <a:srgbClr val="F39DB3"/>
                </a:gs>
                <a:gs pos="50000">
                  <a:schemeClr val="bg1">
                    <a:lumMod val="85000"/>
                  </a:schemeClr>
                </a:gs>
                <a:gs pos="100000">
                  <a:srgbClr val="2FCEFF"/>
                </a:gs>
              </a:gsLst>
              <a:lin ang="5400000" scaled="1"/>
              <a:tileRect/>
            </a:gra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18"/>
          </a:p>
        </p:txBody>
      </p:sp>
      <p:grpSp>
        <p:nvGrpSpPr>
          <p:cNvPr id="7" name="组合 6"/>
          <p:cNvGrpSpPr/>
          <p:nvPr/>
        </p:nvGrpSpPr>
        <p:grpSpPr>
          <a:xfrm>
            <a:off x="9076746" y="5384884"/>
            <a:ext cx="325324" cy="1482244"/>
            <a:chOff x="5589466" y="4970409"/>
            <a:chExt cx="232012" cy="928048"/>
          </a:xfrm>
          <a:solidFill>
            <a:srgbClr val="EFE6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1" name="矩形 310"/>
            <p:cNvSpPr/>
            <p:nvPr/>
          </p:nvSpPr>
          <p:spPr>
            <a:xfrm>
              <a:off x="5589466" y="4970409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312" name="矩形 311"/>
            <p:cNvSpPr/>
            <p:nvPr/>
          </p:nvSpPr>
          <p:spPr>
            <a:xfrm>
              <a:off x="5589466" y="5202421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313" name="矩形 312"/>
            <p:cNvSpPr/>
            <p:nvPr/>
          </p:nvSpPr>
          <p:spPr>
            <a:xfrm>
              <a:off x="5589466" y="5434433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314" name="矩形 313"/>
            <p:cNvSpPr/>
            <p:nvPr/>
          </p:nvSpPr>
          <p:spPr>
            <a:xfrm>
              <a:off x="5589466" y="5666445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69246" y="97170"/>
            <a:ext cx="315949" cy="2486339"/>
            <a:chOff x="5736800" y="3865088"/>
            <a:chExt cx="193485" cy="1547881"/>
          </a:xfrm>
          <a:solidFill>
            <a:srgbClr val="E2FFF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1" name="组合 300"/>
            <p:cNvGrpSpPr/>
            <p:nvPr/>
          </p:nvGrpSpPr>
          <p:grpSpPr>
            <a:xfrm>
              <a:off x="5736800" y="3865088"/>
              <a:ext cx="193485" cy="773940"/>
              <a:chOff x="5589466" y="4970409"/>
              <a:chExt cx="232012" cy="928048"/>
            </a:xfrm>
            <a:grpFill/>
          </p:grpSpPr>
          <p:sp>
            <p:nvSpPr>
              <p:cNvPr id="307" name="矩形 306"/>
              <p:cNvSpPr/>
              <p:nvPr/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308" name="矩形 307"/>
              <p:cNvSpPr/>
              <p:nvPr/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309" name="矩形 308"/>
              <p:cNvSpPr/>
              <p:nvPr/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310" name="矩形 309"/>
              <p:cNvSpPr/>
              <p:nvPr/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</p:grpSp>
        <p:grpSp>
          <p:nvGrpSpPr>
            <p:cNvPr id="302" name="组合 301"/>
            <p:cNvGrpSpPr/>
            <p:nvPr/>
          </p:nvGrpSpPr>
          <p:grpSpPr>
            <a:xfrm>
              <a:off x="5736800" y="4639029"/>
              <a:ext cx="193485" cy="773940"/>
              <a:chOff x="5589466" y="4970409"/>
              <a:chExt cx="232012" cy="928048"/>
            </a:xfrm>
            <a:grpFill/>
          </p:grpSpPr>
          <p:sp>
            <p:nvSpPr>
              <p:cNvPr id="303" name="矩形 302"/>
              <p:cNvSpPr/>
              <p:nvPr/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304" name="矩形 303"/>
              <p:cNvSpPr/>
              <p:nvPr/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305" name="矩形 304"/>
              <p:cNvSpPr/>
              <p:nvPr/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1493703" y="5368001"/>
            <a:ext cx="330012" cy="1548807"/>
            <a:chOff x="5589466" y="4970409"/>
            <a:chExt cx="232012" cy="928048"/>
          </a:xfrm>
          <a:solidFill>
            <a:srgbClr val="D5BF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7" name="矩形 296"/>
            <p:cNvSpPr/>
            <p:nvPr/>
          </p:nvSpPr>
          <p:spPr>
            <a:xfrm>
              <a:off x="5589466" y="4970409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298" name="矩形 297"/>
            <p:cNvSpPr/>
            <p:nvPr/>
          </p:nvSpPr>
          <p:spPr>
            <a:xfrm>
              <a:off x="5589466" y="5202421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299" name="矩形 298"/>
            <p:cNvSpPr/>
            <p:nvPr/>
          </p:nvSpPr>
          <p:spPr>
            <a:xfrm>
              <a:off x="5589466" y="5434433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5589466" y="5666445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485272" y="70922"/>
            <a:ext cx="336575" cy="2446961"/>
            <a:chOff x="5736800" y="3865088"/>
            <a:chExt cx="193485" cy="1547881"/>
          </a:xfrm>
          <a:solidFill>
            <a:srgbClr val="BDF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7" name="组合 286"/>
            <p:cNvGrpSpPr/>
            <p:nvPr/>
          </p:nvGrpSpPr>
          <p:grpSpPr>
            <a:xfrm>
              <a:off x="5736800" y="3865088"/>
              <a:ext cx="193485" cy="773940"/>
              <a:chOff x="5589466" y="4970409"/>
              <a:chExt cx="232012" cy="928048"/>
            </a:xfrm>
            <a:grpFill/>
          </p:grpSpPr>
          <p:sp>
            <p:nvSpPr>
              <p:cNvPr id="293" name="矩形 292"/>
              <p:cNvSpPr/>
              <p:nvPr/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294" name="矩形 293"/>
              <p:cNvSpPr/>
              <p:nvPr/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295" name="矩形 294"/>
              <p:cNvSpPr/>
              <p:nvPr/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296" name="矩形 295"/>
              <p:cNvSpPr/>
              <p:nvPr/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</p:grpSp>
        <p:grpSp>
          <p:nvGrpSpPr>
            <p:cNvPr id="288" name="组合 287"/>
            <p:cNvGrpSpPr/>
            <p:nvPr/>
          </p:nvGrpSpPr>
          <p:grpSpPr>
            <a:xfrm>
              <a:off x="5736800" y="4639029"/>
              <a:ext cx="193485" cy="773940"/>
              <a:chOff x="5589466" y="4970409"/>
              <a:chExt cx="232012" cy="928048"/>
            </a:xfrm>
            <a:grpFill/>
          </p:grpSpPr>
          <p:sp>
            <p:nvSpPr>
              <p:cNvPr id="289" name="矩形 288"/>
              <p:cNvSpPr/>
              <p:nvPr/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290" name="矩形 289"/>
              <p:cNvSpPr/>
              <p:nvPr/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291" name="矩形 290"/>
              <p:cNvSpPr/>
              <p:nvPr/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</p:grpSp>
      </p:grpSp>
      <p:cxnSp>
        <p:nvCxnSpPr>
          <p:cNvPr id="11" name="直线箭头连接符 250"/>
          <p:cNvCxnSpPr/>
          <p:nvPr/>
        </p:nvCxnSpPr>
        <p:spPr>
          <a:xfrm>
            <a:off x="9401772" y="207777"/>
            <a:ext cx="2091639" cy="222196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w="sm" len="med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251"/>
          <p:cNvCxnSpPr/>
          <p:nvPr/>
        </p:nvCxnSpPr>
        <p:spPr>
          <a:xfrm>
            <a:off x="9466813" y="523852"/>
            <a:ext cx="2018512" cy="885033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w="sm" len="med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253"/>
          <p:cNvCxnSpPr/>
          <p:nvPr/>
        </p:nvCxnSpPr>
        <p:spPr>
          <a:xfrm>
            <a:off x="9402184" y="1147525"/>
            <a:ext cx="1966010" cy="290073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w="sm" len="med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255"/>
          <p:cNvCxnSpPr/>
          <p:nvPr/>
        </p:nvCxnSpPr>
        <p:spPr>
          <a:xfrm flipV="1">
            <a:off x="9452908" y="2047223"/>
            <a:ext cx="1936009" cy="1920071"/>
          </a:xfrm>
          <a:prstGeom prst="straightConnector1">
            <a:avLst/>
          </a:prstGeom>
          <a:ln w="12700">
            <a:solidFill>
              <a:srgbClr val="D4B2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256"/>
          <p:cNvCxnSpPr/>
          <p:nvPr/>
        </p:nvCxnSpPr>
        <p:spPr>
          <a:xfrm flipV="1">
            <a:off x="9463506" y="1708068"/>
            <a:ext cx="1996011" cy="772528"/>
          </a:xfrm>
          <a:prstGeom prst="straightConnector1">
            <a:avLst/>
          </a:prstGeom>
          <a:ln w="12700">
            <a:solidFill>
              <a:srgbClr val="D4B2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258"/>
          <p:cNvCxnSpPr/>
          <p:nvPr/>
        </p:nvCxnSpPr>
        <p:spPr>
          <a:xfrm>
            <a:off x="9386061" y="1623464"/>
            <a:ext cx="2073826" cy="1553495"/>
          </a:xfrm>
          <a:prstGeom prst="straightConnector1">
            <a:avLst/>
          </a:prstGeom>
          <a:ln w="12700">
            <a:solidFill>
              <a:srgbClr val="D4B2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261"/>
          <p:cNvCxnSpPr/>
          <p:nvPr/>
        </p:nvCxnSpPr>
        <p:spPr>
          <a:xfrm flipV="1">
            <a:off x="9402273" y="1261808"/>
            <a:ext cx="2018512" cy="1322861"/>
          </a:xfrm>
          <a:prstGeom prst="straightConnector1">
            <a:avLst/>
          </a:prstGeom>
          <a:ln w="12700">
            <a:solidFill>
              <a:srgbClr val="57EF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263"/>
          <p:cNvCxnSpPr/>
          <p:nvPr/>
        </p:nvCxnSpPr>
        <p:spPr>
          <a:xfrm flipV="1">
            <a:off x="9401798" y="2009547"/>
            <a:ext cx="2019449" cy="934722"/>
          </a:xfrm>
          <a:prstGeom prst="straightConnector1">
            <a:avLst/>
          </a:prstGeom>
          <a:ln w="12700">
            <a:solidFill>
              <a:srgbClr val="57EF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9467698" y="4223278"/>
            <a:ext cx="1952884" cy="2693537"/>
          </a:xfrm>
          <a:prstGeom prst="roundRect">
            <a:avLst>
              <a:gd name="adj" fmla="val 34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18"/>
          </a:p>
        </p:txBody>
      </p:sp>
      <p:grpSp>
        <p:nvGrpSpPr>
          <p:cNvPr id="20" name="组合 19"/>
          <p:cNvGrpSpPr/>
          <p:nvPr/>
        </p:nvGrpSpPr>
        <p:grpSpPr>
          <a:xfrm>
            <a:off x="8742183" y="3302612"/>
            <a:ext cx="2751662" cy="3404188"/>
            <a:chOff x="6198390" y="2773601"/>
            <a:chExt cx="1109735" cy="875758"/>
          </a:xfrm>
        </p:grpSpPr>
        <p:cxnSp>
          <p:nvCxnSpPr>
            <p:cNvPr id="263" name="直线箭头连接符 260"/>
            <p:cNvCxnSpPr>
              <a:endCxn id="104" idx="1"/>
            </p:cNvCxnSpPr>
            <p:nvPr/>
          </p:nvCxnSpPr>
          <p:spPr>
            <a:xfrm>
              <a:off x="6198390" y="2773601"/>
              <a:ext cx="1109735" cy="116829"/>
            </a:xfrm>
            <a:prstGeom prst="straightConnector1">
              <a:avLst/>
            </a:prstGeom>
            <a:ln w="12700">
              <a:solidFill>
                <a:srgbClr val="57EFFF"/>
              </a:solidFill>
              <a:prstDash val="dash"/>
              <a:tailEnd type="triangle" w="sm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任意形状 288"/>
            <p:cNvSpPr/>
            <p:nvPr/>
          </p:nvSpPr>
          <p:spPr>
            <a:xfrm>
              <a:off x="6578753" y="3116273"/>
              <a:ext cx="515644" cy="437374"/>
            </a:xfrm>
            <a:custGeom>
              <a:avLst/>
              <a:gdLst>
                <a:gd name="connsiteX0" fmla="*/ 69668 w 705394"/>
                <a:gd name="connsiteY0" fmla="*/ 95794 h 509451"/>
                <a:gd name="connsiteX1" fmla="*/ 326571 w 705394"/>
                <a:gd name="connsiteY1" fmla="*/ 0 h 509451"/>
                <a:gd name="connsiteX2" fmla="*/ 592183 w 705394"/>
                <a:gd name="connsiteY2" fmla="*/ 152400 h 509451"/>
                <a:gd name="connsiteX3" fmla="*/ 705394 w 705394"/>
                <a:gd name="connsiteY3" fmla="*/ 300445 h 509451"/>
                <a:gd name="connsiteX4" fmla="*/ 269966 w 705394"/>
                <a:gd name="connsiteY4" fmla="*/ 509451 h 509451"/>
                <a:gd name="connsiteX5" fmla="*/ 0 w 705394"/>
                <a:gd name="connsiteY5" fmla="*/ 400594 h 509451"/>
                <a:gd name="connsiteX6" fmla="*/ 69668 w 705394"/>
                <a:gd name="connsiteY6" fmla="*/ 95794 h 509451"/>
                <a:gd name="connsiteX0-1" fmla="*/ 79193 w 705394"/>
                <a:gd name="connsiteY0-2" fmla="*/ 162469 h 509451"/>
                <a:gd name="connsiteX1-3" fmla="*/ 326571 w 705394"/>
                <a:gd name="connsiteY1-4" fmla="*/ 0 h 509451"/>
                <a:gd name="connsiteX2-5" fmla="*/ 592183 w 705394"/>
                <a:gd name="connsiteY2-6" fmla="*/ 152400 h 509451"/>
                <a:gd name="connsiteX3-7" fmla="*/ 705394 w 705394"/>
                <a:gd name="connsiteY3-8" fmla="*/ 300445 h 509451"/>
                <a:gd name="connsiteX4-9" fmla="*/ 269966 w 705394"/>
                <a:gd name="connsiteY4-10" fmla="*/ 509451 h 509451"/>
                <a:gd name="connsiteX5-11" fmla="*/ 0 w 705394"/>
                <a:gd name="connsiteY5-12" fmla="*/ 400594 h 509451"/>
                <a:gd name="connsiteX6-13" fmla="*/ 79193 w 705394"/>
                <a:gd name="connsiteY6-14" fmla="*/ 162469 h 509451"/>
                <a:gd name="connsiteX0-15" fmla="*/ 79193 w 600619"/>
                <a:gd name="connsiteY0-16" fmla="*/ 162469 h 509451"/>
                <a:gd name="connsiteX1-17" fmla="*/ 326571 w 600619"/>
                <a:gd name="connsiteY1-18" fmla="*/ 0 h 509451"/>
                <a:gd name="connsiteX2-19" fmla="*/ 592183 w 600619"/>
                <a:gd name="connsiteY2-20" fmla="*/ 152400 h 509451"/>
                <a:gd name="connsiteX3-21" fmla="*/ 600619 w 600619"/>
                <a:gd name="connsiteY3-22" fmla="*/ 319495 h 509451"/>
                <a:gd name="connsiteX4-23" fmla="*/ 269966 w 600619"/>
                <a:gd name="connsiteY4-24" fmla="*/ 509451 h 509451"/>
                <a:gd name="connsiteX5-25" fmla="*/ 0 w 600619"/>
                <a:gd name="connsiteY5-26" fmla="*/ 400594 h 509451"/>
                <a:gd name="connsiteX6-27" fmla="*/ 79193 w 600619"/>
                <a:gd name="connsiteY6-28" fmla="*/ 162469 h 5094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600619" h="509451">
                  <a:moveTo>
                    <a:pt x="79193" y="162469"/>
                  </a:moveTo>
                  <a:lnTo>
                    <a:pt x="326571" y="0"/>
                  </a:lnTo>
                  <a:lnTo>
                    <a:pt x="592183" y="152400"/>
                  </a:lnTo>
                  <a:lnTo>
                    <a:pt x="600619" y="319495"/>
                  </a:lnTo>
                  <a:lnTo>
                    <a:pt x="269966" y="509451"/>
                  </a:lnTo>
                  <a:lnTo>
                    <a:pt x="0" y="400594"/>
                  </a:lnTo>
                  <a:lnTo>
                    <a:pt x="79193" y="162469"/>
                  </a:lnTo>
                  <a:close/>
                </a:path>
              </a:pathLst>
            </a:custGeom>
            <a:noFill/>
            <a:ln>
              <a:solidFill>
                <a:srgbClr val="57EF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265" name="任意形状 293"/>
            <p:cNvSpPr/>
            <p:nvPr/>
          </p:nvSpPr>
          <p:spPr>
            <a:xfrm>
              <a:off x="6627351" y="3254588"/>
              <a:ext cx="452327" cy="336442"/>
            </a:xfrm>
            <a:custGeom>
              <a:avLst/>
              <a:gdLst>
                <a:gd name="connsiteX0" fmla="*/ 0 w 526868"/>
                <a:gd name="connsiteY0" fmla="*/ 391886 h 391886"/>
                <a:gd name="connsiteX1" fmla="*/ 174171 w 526868"/>
                <a:gd name="connsiteY1" fmla="*/ 0 h 391886"/>
                <a:gd name="connsiteX2" fmla="*/ 348342 w 526868"/>
                <a:gd name="connsiteY2" fmla="*/ 26126 h 391886"/>
                <a:gd name="connsiteX3" fmla="*/ 526868 w 526868"/>
                <a:gd name="connsiteY3" fmla="*/ 378823 h 391886"/>
                <a:gd name="connsiteX4" fmla="*/ 0 w 526868"/>
                <a:gd name="connsiteY4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68" h="391886">
                  <a:moveTo>
                    <a:pt x="0" y="391886"/>
                  </a:moveTo>
                  <a:lnTo>
                    <a:pt x="174171" y="0"/>
                  </a:lnTo>
                  <a:lnTo>
                    <a:pt x="348342" y="26126"/>
                  </a:lnTo>
                  <a:lnTo>
                    <a:pt x="526868" y="378823"/>
                  </a:lnTo>
                  <a:lnTo>
                    <a:pt x="0" y="391886"/>
                  </a:lnTo>
                  <a:close/>
                </a:path>
              </a:pathLst>
            </a:custGeom>
            <a:noFill/>
            <a:ln>
              <a:solidFill>
                <a:srgbClr val="FCC79D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266" name="任意形状 296"/>
            <p:cNvSpPr/>
            <p:nvPr/>
          </p:nvSpPr>
          <p:spPr>
            <a:xfrm>
              <a:off x="6542461" y="3107706"/>
              <a:ext cx="643289" cy="387064"/>
            </a:xfrm>
            <a:custGeom>
              <a:avLst/>
              <a:gdLst>
                <a:gd name="connsiteX0" fmla="*/ 187325 w 717550"/>
                <a:gd name="connsiteY0" fmla="*/ 0 h 444500"/>
                <a:gd name="connsiteX1" fmla="*/ 0 w 717550"/>
                <a:gd name="connsiteY1" fmla="*/ 171450 h 444500"/>
                <a:gd name="connsiteX2" fmla="*/ 295275 w 717550"/>
                <a:gd name="connsiteY2" fmla="*/ 361950 h 444500"/>
                <a:gd name="connsiteX3" fmla="*/ 717550 w 717550"/>
                <a:gd name="connsiteY3" fmla="*/ 444500 h 444500"/>
                <a:gd name="connsiteX4" fmla="*/ 688975 w 717550"/>
                <a:gd name="connsiteY4" fmla="*/ 19050 h 444500"/>
                <a:gd name="connsiteX5" fmla="*/ 187325 w 717550"/>
                <a:gd name="connsiteY5" fmla="*/ 0 h 444500"/>
                <a:gd name="connsiteX0-1" fmla="*/ 187325 w 749300"/>
                <a:gd name="connsiteY0-2" fmla="*/ 0 h 450850"/>
                <a:gd name="connsiteX1-3" fmla="*/ 0 w 749300"/>
                <a:gd name="connsiteY1-4" fmla="*/ 171450 h 450850"/>
                <a:gd name="connsiteX2-5" fmla="*/ 295275 w 749300"/>
                <a:gd name="connsiteY2-6" fmla="*/ 361950 h 450850"/>
                <a:gd name="connsiteX3-7" fmla="*/ 749300 w 749300"/>
                <a:gd name="connsiteY3-8" fmla="*/ 450850 h 450850"/>
                <a:gd name="connsiteX4-9" fmla="*/ 688975 w 749300"/>
                <a:gd name="connsiteY4-10" fmla="*/ 19050 h 450850"/>
                <a:gd name="connsiteX5-11" fmla="*/ 187325 w 749300"/>
                <a:gd name="connsiteY5-12" fmla="*/ 0 h 450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49300" h="450850">
                  <a:moveTo>
                    <a:pt x="187325" y="0"/>
                  </a:moveTo>
                  <a:lnTo>
                    <a:pt x="0" y="171450"/>
                  </a:lnTo>
                  <a:lnTo>
                    <a:pt x="295275" y="361950"/>
                  </a:lnTo>
                  <a:lnTo>
                    <a:pt x="749300" y="450850"/>
                  </a:lnTo>
                  <a:lnTo>
                    <a:pt x="688975" y="19050"/>
                  </a:lnTo>
                  <a:lnTo>
                    <a:pt x="187325" y="0"/>
                  </a:lnTo>
                  <a:close/>
                </a:path>
              </a:pathLst>
            </a:custGeom>
            <a:noFill/>
            <a:ln>
              <a:solidFill>
                <a:srgbClr val="D1BEE9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267" name="任意形状 297"/>
            <p:cNvSpPr/>
            <p:nvPr/>
          </p:nvSpPr>
          <p:spPr>
            <a:xfrm>
              <a:off x="6542461" y="3254899"/>
              <a:ext cx="250774" cy="223516"/>
            </a:xfrm>
            <a:custGeom>
              <a:avLst/>
              <a:gdLst>
                <a:gd name="connsiteX0" fmla="*/ 0 w 292100"/>
                <a:gd name="connsiteY0" fmla="*/ 0 h 260350"/>
                <a:gd name="connsiteX1" fmla="*/ 50800 w 292100"/>
                <a:gd name="connsiteY1" fmla="*/ 260350 h 260350"/>
                <a:gd name="connsiteX2" fmla="*/ 292100 w 292100"/>
                <a:gd name="connsiteY2" fmla="*/ 187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100" h="260350">
                  <a:moveTo>
                    <a:pt x="0" y="0"/>
                  </a:moveTo>
                  <a:lnTo>
                    <a:pt x="50800" y="260350"/>
                  </a:lnTo>
                  <a:lnTo>
                    <a:pt x="292100" y="187325"/>
                  </a:lnTo>
                </a:path>
              </a:pathLst>
            </a:custGeom>
            <a:noFill/>
            <a:ln>
              <a:solidFill>
                <a:srgbClr val="57EF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268" name="任意形状 298"/>
            <p:cNvSpPr/>
            <p:nvPr/>
          </p:nvSpPr>
          <p:spPr>
            <a:xfrm>
              <a:off x="6776880" y="3246722"/>
              <a:ext cx="21806" cy="163548"/>
            </a:xfrm>
            <a:custGeom>
              <a:avLst/>
              <a:gdLst>
                <a:gd name="connsiteX0" fmla="*/ 25400 w 25400"/>
                <a:gd name="connsiteY0" fmla="*/ 190500 h 190500"/>
                <a:gd name="connsiteX1" fmla="*/ 0 w 25400"/>
                <a:gd name="connsiteY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190500">
                  <a:moveTo>
                    <a:pt x="25400" y="19050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CC79D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269" name="任意形状 299"/>
            <p:cNvSpPr/>
            <p:nvPr/>
          </p:nvSpPr>
          <p:spPr>
            <a:xfrm>
              <a:off x="6815042" y="3121335"/>
              <a:ext cx="329822" cy="433403"/>
            </a:xfrm>
            <a:custGeom>
              <a:avLst/>
              <a:gdLst>
                <a:gd name="connsiteX0" fmla="*/ 384175 w 384175"/>
                <a:gd name="connsiteY0" fmla="*/ 0 h 504825"/>
                <a:gd name="connsiteX1" fmla="*/ 127000 w 384175"/>
                <a:gd name="connsiteY1" fmla="*/ 174625 h 504825"/>
                <a:gd name="connsiteX2" fmla="*/ 0 w 384175"/>
                <a:gd name="connsiteY2" fmla="*/ 504825 h 504825"/>
                <a:gd name="connsiteX3" fmla="*/ 0 w 384175"/>
                <a:gd name="connsiteY3" fmla="*/ 504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75" h="504825">
                  <a:moveTo>
                    <a:pt x="384175" y="0"/>
                  </a:moveTo>
                  <a:lnTo>
                    <a:pt x="127000" y="174625"/>
                  </a:lnTo>
                  <a:lnTo>
                    <a:pt x="0" y="504825"/>
                  </a:lnTo>
                  <a:lnTo>
                    <a:pt x="0" y="504825"/>
                  </a:lnTo>
                </a:path>
              </a:pathLst>
            </a:custGeom>
            <a:noFill/>
            <a:ln>
              <a:solidFill>
                <a:srgbClr val="D1BEE9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pic>
          <p:nvPicPr>
            <p:cNvPr id="270" name="图形 272" descr="网络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6"/>
                </a:ext>
              </a:extLst>
            </a:blip>
            <a:stretch>
              <a:fillRect/>
            </a:stretch>
          </p:blipFill>
          <p:spPr>
            <a:xfrm>
              <a:off x="7015778" y="3507183"/>
              <a:ext cx="124016" cy="124016"/>
            </a:xfrm>
            <a:prstGeom prst="rect">
              <a:avLst/>
            </a:prstGeom>
          </p:spPr>
        </p:pic>
        <p:pic>
          <p:nvPicPr>
            <p:cNvPr id="271" name="图形 277" descr="网络 纯色填充"/>
            <p:cNvPicPr>
              <a:picLocks noChangeAspect="1"/>
            </p:cNvPicPr>
            <p:nvPr/>
          </p:nvPicPr>
          <p:blipFill>
            <a:blip r:embed="rId28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8"/>
                </a:ext>
              </a:extLst>
            </a:blip>
            <a:stretch>
              <a:fillRect/>
            </a:stretch>
          </p:blipFill>
          <p:spPr>
            <a:xfrm>
              <a:off x="6589871" y="3181636"/>
              <a:ext cx="124016" cy="124016"/>
            </a:xfrm>
            <a:prstGeom prst="rect">
              <a:avLst/>
            </a:prstGeom>
          </p:spPr>
        </p:pic>
        <p:pic>
          <p:nvPicPr>
            <p:cNvPr id="272" name="图形 279" descr="网络 纯色填充"/>
            <p:cNvPicPr>
              <a:picLocks noChangeAspect="1"/>
            </p:cNvPicPr>
            <p:nvPr/>
          </p:nvPicPr>
          <p:blipFill>
            <a:blip r:embed="rId28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8"/>
                </a:ext>
              </a:extLst>
            </a:blip>
            <a:stretch>
              <a:fillRect/>
            </a:stretch>
          </p:blipFill>
          <p:spPr>
            <a:xfrm>
              <a:off x="6790257" y="3052665"/>
              <a:ext cx="124016" cy="124016"/>
            </a:xfrm>
            <a:prstGeom prst="rect">
              <a:avLst/>
            </a:prstGeom>
          </p:spPr>
        </p:pic>
        <p:pic>
          <p:nvPicPr>
            <p:cNvPr id="273" name="图形 280" descr="网络 纯色填充"/>
            <p:cNvPicPr>
              <a:picLocks noChangeAspect="1"/>
            </p:cNvPicPr>
            <p:nvPr/>
          </p:nvPicPr>
          <p:blipFill>
            <a:blip r:embed="rId28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8"/>
                </a:ext>
              </a:extLst>
            </a:blip>
            <a:stretch>
              <a:fillRect/>
            </a:stretch>
          </p:blipFill>
          <p:spPr>
            <a:xfrm>
              <a:off x="6522855" y="3401213"/>
              <a:ext cx="124016" cy="124016"/>
            </a:xfrm>
            <a:prstGeom prst="rect">
              <a:avLst/>
            </a:prstGeom>
          </p:spPr>
        </p:pic>
        <p:pic>
          <p:nvPicPr>
            <p:cNvPr id="274" name="图形 281" descr="网络 纯色填充"/>
            <p:cNvPicPr>
              <a:picLocks noChangeAspect="1"/>
            </p:cNvPicPr>
            <p:nvPr/>
          </p:nvPicPr>
          <p:blipFill>
            <a:blip r:embed="rId28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8"/>
                </a:ext>
              </a:extLst>
            </a:blip>
            <a:stretch>
              <a:fillRect/>
            </a:stretch>
          </p:blipFill>
          <p:spPr>
            <a:xfrm>
              <a:off x="6756147" y="3483775"/>
              <a:ext cx="124016" cy="124016"/>
            </a:xfrm>
            <a:prstGeom prst="rect">
              <a:avLst/>
            </a:prstGeom>
          </p:spPr>
        </p:pic>
        <p:pic>
          <p:nvPicPr>
            <p:cNvPr id="275" name="图形 282" descr="网络 纯色填充"/>
            <p:cNvPicPr>
              <a:picLocks noChangeAspect="1"/>
            </p:cNvPicPr>
            <p:nvPr/>
          </p:nvPicPr>
          <p:blipFill>
            <a:blip r:embed="rId28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8"/>
                </a:ext>
              </a:extLst>
            </a:blip>
            <a:stretch>
              <a:fillRect/>
            </a:stretch>
          </p:blipFill>
          <p:spPr>
            <a:xfrm>
              <a:off x="7029003" y="3331145"/>
              <a:ext cx="124016" cy="124016"/>
            </a:xfrm>
            <a:prstGeom prst="rect">
              <a:avLst/>
            </a:prstGeom>
          </p:spPr>
        </p:pic>
        <p:pic>
          <p:nvPicPr>
            <p:cNvPr id="276" name="图形 283" descr="网络 纯色填充"/>
            <p:cNvPicPr>
              <a:picLocks noChangeAspect="1"/>
            </p:cNvPicPr>
            <p:nvPr/>
          </p:nvPicPr>
          <p:blipFill>
            <a:blip r:embed="rId28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8"/>
                </a:ext>
              </a:extLst>
            </a:blip>
            <a:stretch>
              <a:fillRect/>
            </a:stretch>
          </p:blipFill>
          <p:spPr>
            <a:xfrm>
              <a:off x="7022752" y="3179621"/>
              <a:ext cx="124016" cy="124016"/>
            </a:xfrm>
            <a:prstGeom prst="rect">
              <a:avLst/>
            </a:prstGeom>
          </p:spPr>
        </p:pic>
        <p:pic>
          <p:nvPicPr>
            <p:cNvPr id="277" name="图形 284" descr="网络 纯色填充"/>
            <p:cNvPicPr>
              <a:picLocks noChangeAspect="1"/>
            </p:cNvPicPr>
            <p:nvPr/>
          </p:nvPicPr>
          <p:blipFill>
            <a:blip r:embed="rId28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90"/>
                </a:ext>
              </a:extLst>
            </a:blip>
            <a:stretch>
              <a:fillRect/>
            </a:stretch>
          </p:blipFill>
          <p:spPr>
            <a:xfrm>
              <a:off x="6733359" y="3344699"/>
              <a:ext cx="124016" cy="124016"/>
            </a:xfrm>
            <a:prstGeom prst="rect">
              <a:avLst/>
            </a:prstGeom>
          </p:spPr>
        </p:pic>
        <p:pic>
          <p:nvPicPr>
            <p:cNvPr id="278" name="图形 285" descr="网络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6"/>
                </a:ext>
              </a:extLst>
            </a:blip>
            <a:stretch>
              <a:fillRect/>
            </a:stretch>
          </p:blipFill>
          <p:spPr>
            <a:xfrm>
              <a:off x="6864801" y="3210510"/>
              <a:ext cx="124016" cy="124016"/>
            </a:xfrm>
            <a:prstGeom prst="rect">
              <a:avLst/>
            </a:prstGeom>
          </p:spPr>
        </p:pic>
        <p:pic>
          <p:nvPicPr>
            <p:cNvPr id="279" name="图形 289" descr="网络 纯色填充"/>
            <p:cNvPicPr>
              <a:picLocks noChangeAspect="1"/>
            </p:cNvPicPr>
            <p:nvPr/>
          </p:nvPicPr>
          <p:blipFill>
            <a:blip r:embed="rId28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90"/>
                </a:ext>
              </a:extLst>
            </a:blip>
            <a:stretch>
              <a:fillRect/>
            </a:stretch>
          </p:blipFill>
          <p:spPr>
            <a:xfrm>
              <a:off x="6481864" y="3188737"/>
              <a:ext cx="124016" cy="124016"/>
            </a:xfrm>
            <a:prstGeom prst="rect">
              <a:avLst/>
            </a:prstGeom>
          </p:spPr>
        </p:pic>
        <p:pic>
          <p:nvPicPr>
            <p:cNvPr id="280" name="图形 290" descr="网络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6"/>
                </a:ext>
              </a:extLst>
            </a:blip>
            <a:stretch>
              <a:fillRect/>
            </a:stretch>
          </p:blipFill>
          <p:spPr>
            <a:xfrm>
              <a:off x="6716544" y="3179255"/>
              <a:ext cx="124016" cy="124016"/>
            </a:xfrm>
            <a:prstGeom prst="rect">
              <a:avLst/>
            </a:prstGeom>
          </p:spPr>
        </p:pic>
        <p:pic>
          <p:nvPicPr>
            <p:cNvPr id="281" name="图形 291" descr="网络 纯色填充"/>
            <p:cNvPicPr>
              <a:picLocks noChangeAspect="1"/>
            </p:cNvPicPr>
            <p:nvPr/>
          </p:nvPicPr>
          <p:blipFill>
            <a:blip r:embed="rId28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90"/>
                </a:ext>
              </a:extLst>
            </a:blip>
            <a:stretch>
              <a:fillRect/>
            </a:stretch>
          </p:blipFill>
          <p:spPr>
            <a:xfrm>
              <a:off x="7078046" y="3055605"/>
              <a:ext cx="124016" cy="124016"/>
            </a:xfrm>
            <a:prstGeom prst="rect">
              <a:avLst/>
            </a:prstGeom>
          </p:spPr>
        </p:pic>
        <p:pic>
          <p:nvPicPr>
            <p:cNvPr id="282" name="图形 292" descr="网络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86"/>
                </a:ext>
              </a:extLst>
            </a:blip>
            <a:stretch>
              <a:fillRect/>
            </a:stretch>
          </p:blipFill>
          <p:spPr>
            <a:xfrm>
              <a:off x="6570924" y="3525343"/>
              <a:ext cx="124016" cy="124016"/>
            </a:xfrm>
            <a:prstGeom prst="rect">
              <a:avLst/>
            </a:prstGeom>
          </p:spPr>
        </p:pic>
        <p:pic>
          <p:nvPicPr>
            <p:cNvPr id="283" name="图形 295" descr="网络 纯色填充"/>
            <p:cNvPicPr>
              <a:picLocks noChangeAspect="1"/>
            </p:cNvPicPr>
            <p:nvPr/>
          </p:nvPicPr>
          <p:blipFill>
            <a:blip r:embed="rId28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90"/>
                </a:ext>
              </a:extLst>
            </a:blip>
            <a:stretch>
              <a:fillRect/>
            </a:stretch>
          </p:blipFill>
          <p:spPr>
            <a:xfrm>
              <a:off x="6640221" y="3041055"/>
              <a:ext cx="124016" cy="124016"/>
            </a:xfrm>
            <a:prstGeom prst="rect">
              <a:avLst/>
            </a:prstGeom>
          </p:spPr>
        </p:pic>
        <p:sp>
          <p:nvSpPr>
            <p:cNvPr id="284" name="任意形状 300"/>
            <p:cNvSpPr/>
            <p:nvPr/>
          </p:nvSpPr>
          <p:spPr>
            <a:xfrm>
              <a:off x="6583348" y="3470238"/>
              <a:ext cx="46339" cy="119935"/>
            </a:xfrm>
            <a:custGeom>
              <a:avLst/>
              <a:gdLst>
                <a:gd name="connsiteX0" fmla="*/ 53975 w 53975"/>
                <a:gd name="connsiteY0" fmla="*/ 139700 h 139700"/>
                <a:gd name="connsiteX1" fmla="*/ 0 w 53975"/>
                <a:gd name="connsiteY1" fmla="*/ 0 h 139700"/>
                <a:gd name="connsiteX2" fmla="*/ 0 w 53975"/>
                <a:gd name="connsiteY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139700">
                  <a:moveTo>
                    <a:pt x="53975" y="13970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CC79D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sp>
          <p:nvSpPr>
            <p:cNvPr id="285" name="任意形状 302"/>
            <p:cNvSpPr/>
            <p:nvPr/>
          </p:nvSpPr>
          <p:spPr>
            <a:xfrm>
              <a:off x="7073993" y="3486592"/>
              <a:ext cx="117210" cy="84500"/>
            </a:xfrm>
            <a:custGeom>
              <a:avLst/>
              <a:gdLst>
                <a:gd name="connsiteX0" fmla="*/ 0 w 136525"/>
                <a:gd name="connsiteY0" fmla="*/ 98425 h 98425"/>
                <a:gd name="connsiteX1" fmla="*/ 136525 w 136525"/>
                <a:gd name="connsiteY1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25" h="98425">
                  <a:moveTo>
                    <a:pt x="0" y="98425"/>
                  </a:moveTo>
                  <a:lnTo>
                    <a:pt x="136525" y="0"/>
                  </a:lnTo>
                </a:path>
              </a:pathLst>
            </a:custGeom>
            <a:noFill/>
            <a:ln>
              <a:solidFill>
                <a:srgbClr val="FCC79D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18"/>
            </a:p>
          </p:txBody>
        </p:sp>
        <p:pic>
          <p:nvPicPr>
            <p:cNvPr id="286" name="图形 275" descr="网络 纯色填充"/>
            <p:cNvPicPr>
              <a:picLocks noChangeAspect="1"/>
            </p:cNvPicPr>
            <p:nvPr/>
          </p:nvPicPr>
          <p:blipFill>
            <a:blip r:embed="rId28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xmlns:lc="http://schemas.openxmlformats.org/drawingml/2006/lockedCanvas" r:embed="rId290"/>
                </a:ext>
              </a:extLst>
            </a:blip>
            <a:stretch>
              <a:fillRect/>
            </a:stretch>
          </p:blipFill>
          <p:spPr>
            <a:xfrm>
              <a:off x="7126518" y="3424231"/>
              <a:ext cx="124016" cy="124016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4516585" y="427204"/>
            <a:ext cx="3680762" cy="6001161"/>
            <a:chOff x="9028821" y="2016074"/>
            <a:chExt cx="1513035" cy="2471305"/>
          </a:xfrm>
        </p:grpSpPr>
        <p:sp>
          <p:nvSpPr>
            <p:cNvPr id="139" name="立方体 138"/>
            <p:cNvSpPr/>
            <p:nvPr/>
          </p:nvSpPr>
          <p:spPr>
            <a:xfrm>
              <a:off x="9288705" y="2016297"/>
              <a:ext cx="710658" cy="523643"/>
            </a:xfrm>
            <a:prstGeom prst="cube">
              <a:avLst>
                <a:gd name="adj" fmla="val 4357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140" name="直线连接符 171"/>
            <p:cNvCxnSpPr/>
            <p:nvPr/>
          </p:nvCxnSpPr>
          <p:spPr>
            <a:xfrm flipH="1">
              <a:off x="9386040" y="2016297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172"/>
            <p:cNvCxnSpPr/>
            <p:nvPr/>
          </p:nvCxnSpPr>
          <p:spPr>
            <a:xfrm flipH="1">
              <a:off x="9483375" y="2016297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73"/>
            <p:cNvCxnSpPr/>
            <p:nvPr/>
          </p:nvCxnSpPr>
          <p:spPr>
            <a:xfrm flipH="1">
              <a:off x="9580710" y="2016297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175"/>
            <p:cNvCxnSpPr/>
            <p:nvPr/>
          </p:nvCxnSpPr>
          <p:spPr>
            <a:xfrm flipH="1">
              <a:off x="9678044" y="2016297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188"/>
            <p:cNvCxnSpPr/>
            <p:nvPr/>
          </p:nvCxnSpPr>
          <p:spPr>
            <a:xfrm flipH="1">
              <a:off x="9459076" y="2067113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线连接符 191"/>
            <p:cNvCxnSpPr/>
            <p:nvPr/>
          </p:nvCxnSpPr>
          <p:spPr>
            <a:xfrm flipH="1">
              <a:off x="9412179" y="2109355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92"/>
            <p:cNvCxnSpPr/>
            <p:nvPr/>
          </p:nvCxnSpPr>
          <p:spPr>
            <a:xfrm flipH="1">
              <a:off x="9370143" y="2153699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93"/>
            <p:cNvCxnSpPr/>
            <p:nvPr/>
          </p:nvCxnSpPr>
          <p:spPr>
            <a:xfrm flipH="1">
              <a:off x="9328110" y="2198042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94"/>
            <p:cNvCxnSpPr/>
            <p:nvPr/>
          </p:nvCxnSpPr>
          <p:spPr>
            <a:xfrm>
              <a:off x="9386040" y="224238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95"/>
            <p:cNvCxnSpPr/>
            <p:nvPr/>
          </p:nvCxnSpPr>
          <p:spPr>
            <a:xfrm>
              <a:off x="9484169" y="224238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96"/>
            <p:cNvCxnSpPr/>
            <p:nvPr/>
          </p:nvCxnSpPr>
          <p:spPr>
            <a:xfrm>
              <a:off x="9582468" y="224238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98"/>
            <p:cNvCxnSpPr/>
            <p:nvPr/>
          </p:nvCxnSpPr>
          <p:spPr>
            <a:xfrm>
              <a:off x="9680938" y="224238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99"/>
            <p:cNvCxnSpPr/>
            <p:nvPr/>
          </p:nvCxnSpPr>
          <p:spPr>
            <a:xfrm>
              <a:off x="9814044" y="2198042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200"/>
            <p:cNvCxnSpPr/>
            <p:nvPr/>
          </p:nvCxnSpPr>
          <p:spPr>
            <a:xfrm>
              <a:off x="9856819" y="2153699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201"/>
            <p:cNvCxnSpPr/>
            <p:nvPr/>
          </p:nvCxnSpPr>
          <p:spPr>
            <a:xfrm>
              <a:off x="9898854" y="210935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线连接符 202"/>
            <p:cNvCxnSpPr/>
            <p:nvPr/>
          </p:nvCxnSpPr>
          <p:spPr>
            <a:xfrm>
              <a:off x="9945542" y="206711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立方体 155"/>
            <p:cNvSpPr/>
            <p:nvPr/>
          </p:nvSpPr>
          <p:spPr>
            <a:xfrm>
              <a:off x="9287995" y="2016074"/>
              <a:ext cx="710658" cy="523643"/>
            </a:xfrm>
            <a:prstGeom prst="cube">
              <a:avLst>
                <a:gd name="adj" fmla="val 43571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157" name="立方体 156"/>
            <p:cNvSpPr/>
            <p:nvPr/>
          </p:nvSpPr>
          <p:spPr>
            <a:xfrm>
              <a:off x="9028821" y="2291101"/>
              <a:ext cx="710659" cy="523643"/>
            </a:xfrm>
            <a:prstGeom prst="cube">
              <a:avLst>
                <a:gd name="adj" fmla="val 4357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158" name="直线连接符 133"/>
            <p:cNvCxnSpPr/>
            <p:nvPr/>
          </p:nvCxnSpPr>
          <p:spPr>
            <a:xfrm flipH="1">
              <a:off x="9126600" y="2291161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134"/>
            <p:cNvCxnSpPr/>
            <p:nvPr/>
          </p:nvCxnSpPr>
          <p:spPr>
            <a:xfrm flipH="1">
              <a:off x="9223935" y="2291161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35"/>
            <p:cNvCxnSpPr/>
            <p:nvPr/>
          </p:nvCxnSpPr>
          <p:spPr>
            <a:xfrm flipH="1">
              <a:off x="9321269" y="2291161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36"/>
            <p:cNvCxnSpPr/>
            <p:nvPr/>
          </p:nvCxnSpPr>
          <p:spPr>
            <a:xfrm flipH="1">
              <a:off x="9418604" y="2291161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37"/>
            <p:cNvCxnSpPr/>
            <p:nvPr/>
          </p:nvCxnSpPr>
          <p:spPr>
            <a:xfrm flipH="1">
              <a:off x="9199636" y="2341977"/>
              <a:ext cx="486676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39"/>
            <p:cNvCxnSpPr/>
            <p:nvPr/>
          </p:nvCxnSpPr>
          <p:spPr>
            <a:xfrm flipH="1">
              <a:off x="9152739" y="2384219"/>
              <a:ext cx="486676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40"/>
            <p:cNvCxnSpPr/>
            <p:nvPr/>
          </p:nvCxnSpPr>
          <p:spPr>
            <a:xfrm flipH="1">
              <a:off x="9110703" y="2428562"/>
              <a:ext cx="486676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42"/>
            <p:cNvCxnSpPr/>
            <p:nvPr/>
          </p:nvCxnSpPr>
          <p:spPr>
            <a:xfrm flipH="1">
              <a:off x="9068670" y="2472906"/>
              <a:ext cx="486676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43"/>
            <p:cNvCxnSpPr/>
            <p:nvPr/>
          </p:nvCxnSpPr>
          <p:spPr>
            <a:xfrm>
              <a:off x="9126600" y="2517249"/>
              <a:ext cx="0" cy="297495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45"/>
            <p:cNvCxnSpPr/>
            <p:nvPr/>
          </p:nvCxnSpPr>
          <p:spPr>
            <a:xfrm>
              <a:off x="9554604" y="2472906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54"/>
            <p:cNvCxnSpPr/>
            <p:nvPr/>
          </p:nvCxnSpPr>
          <p:spPr>
            <a:xfrm>
              <a:off x="9597379" y="2428562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56"/>
            <p:cNvCxnSpPr/>
            <p:nvPr/>
          </p:nvCxnSpPr>
          <p:spPr>
            <a:xfrm>
              <a:off x="9639415" y="2384219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158"/>
            <p:cNvCxnSpPr/>
            <p:nvPr/>
          </p:nvCxnSpPr>
          <p:spPr>
            <a:xfrm>
              <a:off x="9686103" y="2341977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160"/>
            <p:cNvCxnSpPr/>
            <p:nvPr/>
          </p:nvCxnSpPr>
          <p:spPr>
            <a:xfrm>
              <a:off x="9223935" y="2517249"/>
              <a:ext cx="0" cy="297495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63"/>
            <p:cNvCxnSpPr/>
            <p:nvPr/>
          </p:nvCxnSpPr>
          <p:spPr>
            <a:xfrm>
              <a:off x="9323313" y="2512671"/>
              <a:ext cx="0" cy="297495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164"/>
            <p:cNvCxnSpPr/>
            <p:nvPr/>
          </p:nvCxnSpPr>
          <p:spPr>
            <a:xfrm>
              <a:off x="9420648" y="2515206"/>
              <a:ext cx="0" cy="297495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立方体 173"/>
            <p:cNvSpPr/>
            <p:nvPr/>
          </p:nvSpPr>
          <p:spPr>
            <a:xfrm>
              <a:off x="9029924" y="2291324"/>
              <a:ext cx="710659" cy="523643"/>
            </a:xfrm>
            <a:prstGeom prst="cube">
              <a:avLst>
                <a:gd name="adj" fmla="val 43571"/>
              </a:avLst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175" name="立方体 174"/>
            <p:cNvSpPr/>
            <p:nvPr/>
          </p:nvSpPr>
          <p:spPr>
            <a:xfrm>
              <a:off x="9830737" y="2016074"/>
              <a:ext cx="710658" cy="523643"/>
            </a:xfrm>
            <a:prstGeom prst="cube">
              <a:avLst>
                <a:gd name="adj" fmla="val 4357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176" name="直线连接符 85"/>
            <p:cNvCxnSpPr/>
            <p:nvPr/>
          </p:nvCxnSpPr>
          <p:spPr>
            <a:xfrm flipH="1">
              <a:off x="9936457" y="2017414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86"/>
            <p:cNvCxnSpPr/>
            <p:nvPr/>
          </p:nvCxnSpPr>
          <p:spPr>
            <a:xfrm flipH="1">
              <a:off x="10033792" y="2017414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87"/>
            <p:cNvCxnSpPr/>
            <p:nvPr/>
          </p:nvCxnSpPr>
          <p:spPr>
            <a:xfrm flipH="1">
              <a:off x="10131127" y="2017414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89"/>
            <p:cNvCxnSpPr/>
            <p:nvPr/>
          </p:nvCxnSpPr>
          <p:spPr>
            <a:xfrm flipH="1">
              <a:off x="10228462" y="2017414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线连接符 91"/>
            <p:cNvCxnSpPr/>
            <p:nvPr/>
          </p:nvCxnSpPr>
          <p:spPr>
            <a:xfrm flipH="1">
              <a:off x="10009494" y="2068231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线连接符 92"/>
            <p:cNvCxnSpPr/>
            <p:nvPr/>
          </p:nvCxnSpPr>
          <p:spPr>
            <a:xfrm flipH="1">
              <a:off x="9962596" y="2110472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103"/>
            <p:cNvCxnSpPr/>
            <p:nvPr/>
          </p:nvCxnSpPr>
          <p:spPr>
            <a:xfrm flipH="1">
              <a:off x="9920561" y="2154816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107"/>
            <p:cNvCxnSpPr/>
            <p:nvPr/>
          </p:nvCxnSpPr>
          <p:spPr>
            <a:xfrm flipH="1">
              <a:off x="9878528" y="2199160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108"/>
            <p:cNvCxnSpPr/>
            <p:nvPr/>
          </p:nvCxnSpPr>
          <p:spPr>
            <a:xfrm>
              <a:off x="9936457" y="224350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线连接符 115"/>
            <p:cNvCxnSpPr/>
            <p:nvPr/>
          </p:nvCxnSpPr>
          <p:spPr>
            <a:xfrm>
              <a:off x="10034586" y="224350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线连接符 120"/>
            <p:cNvCxnSpPr/>
            <p:nvPr/>
          </p:nvCxnSpPr>
          <p:spPr>
            <a:xfrm>
              <a:off x="10132885" y="224350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线连接符 122"/>
            <p:cNvCxnSpPr/>
            <p:nvPr/>
          </p:nvCxnSpPr>
          <p:spPr>
            <a:xfrm>
              <a:off x="10231355" y="224350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126"/>
            <p:cNvCxnSpPr/>
            <p:nvPr/>
          </p:nvCxnSpPr>
          <p:spPr>
            <a:xfrm>
              <a:off x="10364462" y="2199160"/>
              <a:ext cx="741" cy="28358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127"/>
            <p:cNvCxnSpPr/>
            <p:nvPr/>
          </p:nvCxnSpPr>
          <p:spPr>
            <a:xfrm>
              <a:off x="10407236" y="2154816"/>
              <a:ext cx="0" cy="2835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128"/>
            <p:cNvCxnSpPr/>
            <p:nvPr/>
          </p:nvCxnSpPr>
          <p:spPr>
            <a:xfrm>
              <a:off x="10449272" y="2110472"/>
              <a:ext cx="3173" cy="2835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129"/>
            <p:cNvCxnSpPr/>
            <p:nvPr/>
          </p:nvCxnSpPr>
          <p:spPr>
            <a:xfrm>
              <a:off x="10495960" y="2068231"/>
              <a:ext cx="209" cy="28148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立方体 191"/>
            <p:cNvSpPr/>
            <p:nvPr/>
          </p:nvSpPr>
          <p:spPr>
            <a:xfrm>
              <a:off x="9831198" y="2016074"/>
              <a:ext cx="710658" cy="523643"/>
            </a:xfrm>
            <a:prstGeom prst="cube">
              <a:avLst>
                <a:gd name="adj" fmla="val 43571"/>
              </a:avLst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193" name="立方体 192"/>
            <p:cNvSpPr/>
            <p:nvPr/>
          </p:nvSpPr>
          <p:spPr>
            <a:xfrm>
              <a:off x="9428118" y="2966964"/>
              <a:ext cx="425874" cy="523643"/>
            </a:xfrm>
            <a:prstGeom prst="cube">
              <a:avLst>
                <a:gd name="adj" fmla="val 3375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194" name="直线连接符 12"/>
            <p:cNvCxnSpPr/>
            <p:nvPr/>
          </p:nvCxnSpPr>
          <p:spPr>
            <a:xfrm>
              <a:off x="9522358" y="3017956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3"/>
            <p:cNvCxnSpPr/>
            <p:nvPr/>
          </p:nvCxnSpPr>
          <p:spPr>
            <a:xfrm>
              <a:off x="9475590" y="3062174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4"/>
            <p:cNvCxnSpPr/>
            <p:nvPr/>
          </p:nvCxnSpPr>
          <p:spPr>
            <a:xfrm flipH="1">
              <a:off x="9522091" y="2974275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5"/>
            <p:cNvCxnSpPr/>
            <p:nvPr/>
          </p:nvCxnSpPr>
          <p:spPr>
            <a:xfrm flipH="1">
              <a:off x="9614559" y="2974275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6"/>
            <p:cNvCxnSpPr/>
            <p:nvPr/>
          </p:nvCxnSpPr>
          <p:spPr>
            <a:xfrm>
              <a:off x="9522733" y="3098756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7"/>
            <p:cNvCxnSpPr/>
            <p:nvPr/>
          </p:nvCxnSpPr>
          <p:spPr>
            <a:xfrm>
              <a:off x="9615696" y="3094141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18"/>
            <p:cNvCxnSpPr/>
            <p:nvPr/>
          </p:nvCxnSpPr>
          <p:spPr>
            <a:xfrm>
              <a:off x="9757127" y="3055652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19"/>
            <p:cNvCxnSpPr/>
            <p:nvPr/>
          </p:nvCxnSpPr>
          <p:spPr>
            <a:xfrm>
              <a:off x="9806697" y="3014223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立方体 201"/>
            <p:cNvSpPr/>
            <p:nvPr/>
          </p:nvSpPr>
          <p:spPr>
            <a:xfrm>
              <a:off x="9427228" y="2966964"/>
              <a:ext cx="425874" cy="523643"/>
            </a:xfrm>
            <a:prstGeom prst="cube">
              <a:avLst>
                <a:gd name="adj" fmla="val 33753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203" name="立方体 202"/>
            <p:cNvSpPr/>
            <p:nvPr/>
          </p:nvSpPr>
          <p:spPr>
            <a:xfrm>
              <a:off x="9762541" y="2972595"/>
              <a:ext cx="425874" cy="523643"/>
            </a:xfrm>
            <a:prstGeom prst="cube">
              <a:avLst>
                <a:gd name="adj" fmla="val 3375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204" name="直线连接符 22"/>
            <p:cNvCxnSpPr/>
            <p:nvPr/>
          </p:nvCxnSpPr>
          <p:spPr>
            <a:xfrm>
              <a:off x="9856781" y="3021412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23"/>
            <p:cNvCxnSpPr/>
            <p:nvPr/>
          </p:nvCxnSpPr>
          <p:spPr>
            <a:xfrm>
              <a:off x="9810014" y="3065630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4"/>
            <p:cNvCxnSpPr/>
            <p:nvPr/>
          </p:nvCxnSpPr>
          <p:spPr>
            <a:xfrm flipH="1">
              <a:off x="9856514" y="2977731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5"/>
            <p:cNvCxnSpPr/>
            <p:nvPr/>
          </p:nvCxnSpPr>
          <p:spPr>
            <a:xfrm flipH="1">
              <a:off x="9948983" y="2977731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6"/>
            <p:cNvCxnSpPr/>
            <p:nvPr/>
          </p:nvCxnSpPr>
          <p:spPr>
            <a:xfrm>
              <a:off x="9857156" y="3104386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7"/>
            <p:cNvCxnSpPr/>
            <p:nvPr/>
          </p:nvCxnSpPr>
          <p:spPr>
            <a:xfrm>
              <a:off x="9950120" y="3099771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8"/>
            <p:cNvCxnSpPr/>
            <p:nvPr/>
          </p:nvCxnSpPr>
          <p:spPr>
            <a:xfrm>
              <a:off x="10091550" y="3061282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9"/>
            <p:cNvCxnSpPr/>
            <p:nvPr/>
          </p:nvCxnSpPr>
          <p:spPr>
            <a:xfrm>
              <a:off x="10141120" y="3019853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立方体 211"/>
            <p:cNvSpPr/>
            <p:nvPr/>
          </p:nvSpPr>
          <p:spPr>
            <a:xfrm>
              <a:off x="9761549" y="2972390"/>
              <a:ext cx="425874" cy="523643"/>
            </a:xfrm>
            <a:prstGeom prst="cube">
              <a:avLst>
                <a:gd name="adj" fmla="val 33753"/>
              </a:avLst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213" name="立方体 212"/>
            <p:cNvSpPr/>
            <p:nvPr/>
          </p:nvSpPr>
          <p:spPr>
            <a:xfrm>
              <a:off x="9253448" y="3150267"/>
              <a:ext cx="425874" cy="523643"/>
            </a:xfrm>
            <a:prstGeom prst="cube">
              <a:avLst>
                <a:gd name="adj" fmla="val 3375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214" name="直线连接符 32"/>
            <p:cNvCxnSpPr/>
            <p:nvPr/>
          </p:nvCxnSpPr>
          <p:spPr>
            <a:xfrm>
              <a:off x="9347688" y="3199084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线连接符 33"/>
            <p:cNvCxnSpPr/>
            <p:nvPr/>
          </p:nvCxnSpPr>
          <p:spPr>
            <a:xfrm>
              <a:off x="9300921" y="3243301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线连接符 34"/>
            <p:cNvCxnSpPr/>
            <p:nvPr/>
          </p:nvCxnSpPr>
          <p:spPr>
            <a:xfrm flipH="1">
              <a:off x="9347421" y="3155403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线连接符 35"/>
            <p:cNvCxnSpPr/>
            <p:nvPr/>
          </p:nvCxnSpPr>
          <p:spPr>
            <a:xfrm flipH="1">
              <a:off x="9439889" y="3155403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线连接符 36"/>
            <p:cNvCxnSpPr/>
            <p:nvPr/>
          </p:nvCxnSpPr>
          <p:spPr>
            <a:xfrm>
              <a:off x="9348063" y="3282058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线连接符 37"/>
            <p:cNvCxnSpPr/>
            <p:nvPr/>
          </p:nvCxnSpPr>
          <p:spPr>
            <a:xfrm>
              <a:off x="9441027" y="3277443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线连接符 38"/>
            <p:cNvCxnSpPr/>
            <p:nvPr/>
          </p:nvCxnSpPr>
          <p:spPr>
            <a:xfrm>
              <a:off x="9582457" y="3238954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线连接符 39"/>
            <p:cNvCxnSpPr/>
            <p:nvPr/>
          </p:nvCxnSpPr>
          <p:spPr>
            <a:xfrm>
              <a:off x="9632027" y="3197525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立方体 221"/>
            <p:cNvSpPr/>
            <p:nvPr/>
          </p:nvSpPr>
          <p:spPr>
            <a:xfrm>
              <a:off x="9252749" y="3149499"/>
              <a:ext cx="425874" cy="523643"/>
            </a:xfrm>
            <a:prstGeom prst="cube">
              <a:avLst>
                <a:gd name="adj" fmla="val 33753"/>
              </a:avLst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223" name="立方体 222"/>
            <p:cNvSpPr/>
            <p:nvPr/>
          </p:nvSpPr>
          <p:spPr>
            <a:xfrm>
              <a:off x="9583411" y="3148868"/>
              <a:ext cx="425874" cy="523643"/>
            </a:xfrm>
            <a:prstGeom prst="cube">
              <a:avLst>
                <a:gd name="adj" fmla="val 3375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224" name="直线连接符 42"/>
            <p:cNvCxnSpPr/>
            <p:nvPr/>
          </p:nvCxnSpPr>
          <p:spPr>
            <a:xfrm>
              <a:off x="9678925" y="3199860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43"/>
            <p:cNvCxnSpPr/>
            <p:nvPr/>
          </p:nvCxnSpPr>
          <p:spPr>
            <a:xfrm>
              <a:off x="9632158" y="3244077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44"/>
            <p:cNvCxnSpPr/>
            <p:nvPr/>
          </p:nvCxnSpPr>
          <p:spPr>
            <a:xfrm flipH="1">
              <a:off x="9678659" y="3156178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45"/>
            <p:cNvCxnSpPr/>
            <p:nvPr/>
          </p:nvCxnSpPr>
          <p:spPr>
            <a:xfrm flipH="1">
              <a:off x="9771127" y="3156178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46"/>
            <p:cNvCxnSpPr/>
            <p:nvPr/>
          </p:nvCxnSpPr>
          <p:spPr>
            <a:xfrm>
              <a:off x="9681475" y="3280660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47"/>
            <p:cNvCxnSpPr/>
            <p:nvPr/>
          </p:nvCxnSpPr>
          <p:spPr>
            <a:xfrm>
              <a:off x="9774438" y="3276045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48"/>
            <p:cNvCxnSpPr/>
            <p:nvPr/>
          </p:nvCxnSpPr>
          <p:spPr>
            <a:xfrm>
              <a:off x="9915868" y="3237555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49"/>
            <p:cNvCxnSpPr/>
            <p:nvPr/>
          </p:nvCxnSpPr>
          <p:spPr>
            <a:xfrm>
              <a:off x="9965438" y="3196126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立方体 231"/>
            <p:cNvSpPr/>
            <p:nvPr/>
          </p:nvSpPr>
          <p:spPr>
            <a:xfrm>
              <a:off x="9582153" y="3148868"/>
              <a:ext cx="425874" cy="523643"/>
            </a:xfrm>
            <a:prstGeom prst="cube">
              <a:avLst>
                <a:gd name="adj" fmla="val 33753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233" name="立方体 232"/>
            <p:cNvSpPr/>
            <p:nvPr/>
          </p:nvSpPr>
          <p:spPr>
            <a:xfrm>
              <a:off x="9519281" y="3874886"/>
              <a:ext cx="202871" cy="523643"/>
            </a:xfrm>
            <a:prstGeom prst="cube">
              <a:avLst>
                <a:gd name="adj" fmla="val 3011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234" name="立方体 233"/>
            <p:cNvSpPr/>
            <p:nvPr/>
          </p:nvSpPr>
          <p:spPr>
            <a:xfrm>
              <a:off x="9702402" y="3874886"/>
              <a:ext cx="202871" cy="523643"/>
            </a:xfrm>
            <a:prstGeom prst="cube">
              <a:avLst>
                <a:gd name="adj" fmla="val 3011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235" name="立方体 234"/>
            <p:cNvSpPr/>
            <p:nvPr/>
          </p:nvSpPr>
          <p:spPr>
            <a:xfrm>
              <a:off x="9421688" y="3963573"/>
              <a:ext cx="202871" cy="523643"/>
            </a:xfrm>
            <a:prstGeom prst="cube">
              <a:avLst>
                <a:gd name="adj" fmla="val 3011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sp>
          <p:nvSpPr>
            <p:cNvPr id="236" name="立方体 235"/>
            <p:cNvSpPr/>
            <p:nvPr/>
          </p:nvSpPr>
          <p:spPr>
            <a:xfrm>
              <a:off x="9603451" y="3963736"/>
              <a:ext cx="202871" cy="523643"/>
            </a:xfrm>
            <a:prstGeom prst="cube">
              <a:avLst>
                <a:gd name="adj" fmla="val 3011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237" name="直线连接符 55"/>
            <p:cNvCxnSpPr/>
            <p:nvPr/>
          </p:nvCxnSpPr>
          <p:spPr>
            <a:xfrm>
              <a:off x="9574539" y="2525210"/>
              <a:ext cx="7356" cy="7614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56"/>
            <p:cNvCxnSpPr/>
            <p:nvPr/>
          </p:nvCxnSpPr>
          <p:spPr>
            <a:xfrm flipH="1">
              <a:off x="9729465" y="2290438"/>
              <a:ext cx="72176" cy="86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立方体 238"/>
            <p:cNvSpPr/>
            <p:nvPr/>
          </p:nvSpPr>
          <p:spPr>
            <a:xfrm>
              <a:off x="9570671" y="2294319"/>
              <a:ext cx="710658" cy="523643"/>
            </a:xfrm>
            <a:prstGeom prst="cube">
              <a:avLst>
                <a:gd name="adj" fmla="val 4357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240" name="直线连接符 65"/>
            <p:cNvCxnSpPr/>
            <p:nvPr/>
          </p:nvCxnSpPr>
          <p:spPr>
            <a:xfrm flipH="1">
              <a:off x="9664542" y="2294319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66"/>
            <p:cNvCxnSpPr/>
            <p:nvPr/>
          </p:nvCxnSpPr>
          <p:spPr>
            <a:xfrm flipH="1">
              <a:off x="9761877" y="2294319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线连接符 67"/>
            <p:cNvCxnSpPr/>
            <p:nvPr/>
          </p:nvCxnSpPr>
          <p:spPr>
            <a:xfrm flipH="1">
              <a:off x="9859211" y="2294319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68"/>
            <p:cNvCxnSpPr/>
            <p:nvPr/>
          </p:nvCxnSpPr>
          <p:spPr>
            <a:xfrm flipH="1">
              <a:off x="9956546" y="2294319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69"/>
            <p:cNvCxnSpPr/>
            <p:nvPr/>
          </p:nvCxnSpPr>
          <p:spPr>
            <a:xfrm flipH="1">
              <a:off x="9737578" y="2345136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70"/>
            <p:cNvCxnSpPr/>
            <p:nvPr/>
          </p:nvCxnSpPr>
          <p:spPr>
            <a:xfrm flipH="1">
              <a:off x="9690681" y="2387377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线连接符 71"/>
            <p:cNvCxnSpPr/>
            <p:nvPr/>
          </p:nvCxnSpPr>
          <p:spPr>
            <a:xfrm flipH="1">
              <a:off x="9648645" y="2431721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线连接符 72"/>
            <p:cNvCxnSpPr/>
            <p:nvPr/>
          </p:nvCxnSpPr>
          <p:spPr>
            <a:xfrm flipH="1">
              <a:off x="9606612" y="2476065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线连接符 73"/>
            <p:cNvCxnSpPr/>
            <p:nvPr/>
          </p:nvCxnSpPr>
          <p:spPr>
            <a:xfrm>
              <a:off x="9664542" y="2520408"/>
              <a:ext cx="0" cy="2975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74"/>
            <p:cNvCxnSpPr/>
            <p:nvPr/>
          </p:nvCxnSpPr>
          <p:spPr>
            <a:xfrm>
              <a:off x="10092546" y="2476065"/>
              <a:ext cx="741" cy="28948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75"/>
            <p:cNvCxnSpPr/>
            <p:nvPr/>
          </p:nvCxnSpPr>
          <p:spPr>
            <a:xfrm>
              <a:off x="10135320" y="2431721"/>
              <a:ext cx="0" cy="28521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76"/>
            <p:cNvCxnSpPr/>
            <p:nvPr/>
          </p:nvCxnSpPr>
          <p:spPr>
            <a:xfrm>
              <a:off x="10177356" y="2387377"/>
              <a:ext cx="0" cy="3015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77"/>
            <p:cNvCxnSpPr/>
            <p:nvPr/>
          </p:nvCxnSpPr>
          <p:spPr>
            <a:xfrm>
              <a:off x="10224044" y="2345136"/>
              <a:ext cx="209" cy="2993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78"/>
            <p:cNvCxnSpPr/>
            <p:nvPr/>
          </p:nvCxnSpPr>
          <p:spPr>
            <a:xfrm>
              <a:off x="9765782" y="2516053"/>
              <a:ext cx="0" cy="2975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79"/>
            <p:cNvCxnSpPr/>
            <p:nvPr/>
          </p:nvCxnSpPr>
          <p:spPr>
            <a:xfrm>
              <a:off x="9860148" y="2516053"/>
              <a:ext cx="0" cy="2975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80"/>
            <p:cNvCxnSpPr/>
            <p:nvPr/>
          </p:nvCxnSpPr>
          <p:spPr>
            <a:xfrm>
              <a:off x="9958060" y="2523528"/>
              <a:ext cx="0" cy="2975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立方体 255"/>
            <p:cNvSpPr/>
            <p:nvPr/>
          </p:nvSpPr>
          <p:spPr>
            <a:xfrm>
              <a:off x="9570671" y="2294319"/>
              <a:ext cx="710658" cy="523643"/>
            </a:xfrm>
            <a:prstGeom prst="cube">
              <a:avLst>
                <a:gd name="adj" fmla="val 43571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993"/>
            </a:p>
          </p:txBody>
        </p:sp>
        <p:cxnSp>
          <p:nvCxnSpPr>
            <p:cNvPr id="257" name="直线连接符 58"/>
            <p:cNvCxnSpPr/>
            <p:nvPr/>
          </p:nvCxnSpPr>
          <p:spPr>
            <a:xfrm flipH="1">
              <a:off x="9863653" y="2812046"/>
              <a:ext cx="185843" cy="47948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59"/>
            <p:cNvCxnSpPr/>
            <p:nvPr/>
          </p:nvCxnSpPr>
          <p:spPr>
            <a:xfrm flipH="1">
              <a:off x="10007738" y="2584059"/>
              <a:ext cx="280087" cy="56480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60"/>
            <p:cNvCxnSpPr/>
            <p:nvPr/>
          </p:nvCxnSpPr>
          <p:spPr>
            <a:xfrm>
              <a:off x="9586147" y="3664879"/>
              <a:ext cx="19676" cy="37250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61"/>
            <p:cNvCxnSpPr/>
            <p:nvPr/>
          </p:nvCxnSpPr>
          <p:spPr>
            <a:xfrm flipH="1">
              <a:off x="9740894" y="3664879"/>
              <a:ext cx="126448" cy="37250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62"/>
            <p:cNvCxnSpPr/>
            <p:nvPr/>
          </p:nvCxnSpPr>
          <p:spPr>
            <a:xfrm flipH="1">
              <a:off x="9803837" y="3529941"/>
              <a:ext cx="202292" cy="43363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63"/>
            <p:cNvCxnSpPr/>
            <p:nvPr/>
          </p:nvCxnSpPr>
          <p:spPr>
            <a:xfrm flipH="1">
              <a:off x="9675820" y="3675122"/>
              <a:ext cx="15322" cy="28705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线箭头连接符 208"/>
          <p:cNvCxnSpPr/>
          <p:nvPr/>
        </p:nvCxnSpPr>
        <p:spPr>
          <a:xfrm>
            <a:off x="8454883" y="3483616"/>
            <a:ext cx="496656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2320446" y="275862"/>
            <a:ext cx="1199347" cy="1216498"/>
            <a:chOff x="4823848" y="4751241"/>
            <a:chExt cx="1083104" cy="1098594"/>
          </a:xfrm>
        </p:grpSpPr>
        <p:grpSp>
          <p:nvGrpSpPr>
            <p:cNvPr id="115" name="组合 114"/>
            <p:cNvGrpSpPr/>
            <p:nvPr/>
          </p:nvGrpSpPr>
          <p:grpSpPr>
            <a:xfrm>
              <a:off x="4823848" y="4751241"/>
              <a:ext cx="867976" cy="876846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矩形 131"/>
              <p:cNvSpPr/>
              <p:nvPr/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993"/>
              </a:p>
            </p:txBody>
          </p:sp>
          <p:cxnSp>
            <p:nvCxnSpPr>
              <p:cNvPr id="133" name="直线连接符 195"/>
              <p:cNvCxnSpPr/>
              <p:nvPr/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4" name="直线连接符 196"/>
              <p:cNvCxnSpPr/>
              <p:nvPr/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直线连接符 197"/>
              <p:cNvCxnSpPr/>
              <p:nvPr/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直线连接符 198"/>
              <p:cNvCxnSpPr/>
              <p:nvPr/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7" name="直线连接符 199"/>
              <p:cNvCxnSpPr/>
              <p:nvPr/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直线连接符 200"/>
              <p:cNvCxnSpPr/>
              <p:nvPr/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6" name="组合 115"/>
            <p:cNvGrpSpPr/>
            <p:nvPr/>
          </p:nvGrpSpPr>
          <p:grpSpPr>
            <a:xfrm>
              <a:off x="4915303" y="4849029"/>
              <a:ext cx="867976" cy="876846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5" name="矩形 124"/>
              <p:cNvSpPr/>
              <p:nvPr/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993"/>
              </a:p>
            </p:txBody>
          </p:sp>
          <p:cxnSp>
            <p:nvCxnSpPr>
              <p:cNvPr id="126" name="直线连接符 195"/>
              <p:cNvCxnSpPr/>
              <p:nvPr/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7" name="直线连接符 196"/>
              <p:cNvCxnSpPr/>
              <p:nvPr/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直线连接符 197"/>
              <p:cNvCxnSpPr/>
              <p:nvPr/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9" name="直线连接符 198"/>
              <p:cNvCxnSpPr/>
              <p:nvPr/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直线连接符 199"/>
              <p:cNvCxnSpPr/>
              <p:nvPr/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直线连接符 200"/>
              <p:cNvCxnSpPr/>
              <p:nvPr/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7" name="组合 116"/>
            <p:cNvGrpSpPr/>
            <p:nvPr/>
          </p:nvGrpSpPr>
          <p:grpSpPr>
            <a:xfrm>
              <a:off x="5038976" y="4972989"/>
              <a:ext cx="867976" cy="876846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矩形 117"/>
              <p:cNvSpPr/>
              <p:nvPr/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993"/>
              </a:p>
            </p:txBody>
          </p:sp>
          <p:cxnSp>
            <p:nvCxnSpPr>
              <p:cNvPr id="119" name="直线连接符 195"/>
              <p:cNvCxnSpPr/>
              <p:nvPr/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直线连接符 196"/>
              <p:cNvCxnSpPr/>
              <p:nvPr/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直线连接符 197"/>
              <p:cNvCxnSpPr/>
              <p:nvPr/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直线连接符 198"/>
              <p:cNvCxnSpPr/>
              <p:nvPr/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3" name="直线连接符 199"/>
              <p:cNvCxnSpPr/>
              <p:nvPr/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4" name="直线连接符 200"/>
              <p:cNvCxnSpPr/>
              <p:nvPr/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391"/>
              <p:cNvSpPr txBox="1"/>
              <p:nvPr/>
            </p:nvSpPr>
            <p:spPr>
              <a:xfrm>
                <a:off x="6167570" y="1757556"/>
                <a:ext cx="847531" cy="51564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zh-CN" altLang="en-US" sz="2362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zh-CN" altLang="en-US" sz="2362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文本框 3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570" y="1757556"/>
                <a:ext cx="847531" cy="515644"/>
              </a:xfrm>
              <a:prstGeom prst="rect">
                <a:avLst/>
              </a:prstGeom>
              <a:blipFill>
                <a:blip r:embed="rId296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392"/>
              <p:cNvSpPr txBox="1"/>
              <p:nvPr/>
            </p:nvSpPr>
            <p:spPr>
              <a:xfrm>
                <a:off x="5859128" y="3705759"/>
                <a:ext cx="945972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362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zh-CN" sz="2362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本框 3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28" y="3705759"/>
                <a:ext cx="945972" cy="528543"/>
              </a:xfrm>
              <a:prstGeom prst="rect">
                <a:avLst/>
              </a:prstGeom>
              <a:blipFill>
                <a:blip r:embed="rId29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393"/>
              <p:cNvSpPr txBox="1"/>
              <p:nvPr/>
            </p:nvSpPr>
            <p:spPr>
              <a:xfrm>
                <a:off x="5772868" y="5515195"/>
                <a:ext cx="746277" cy="49501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362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altLang="zh-CN" sz="2362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文本框 3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868" y="5515195"/>
                <a:ext cx="746277" cy="495018"/>
              </a:xfrm>
              <a:prstGeom prst="rect">
                <a:avLst/>
              </a:prstGeom>
              <a:blipFill>
                <a:blip r:embed="rId29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394"/>
              <p:cNvSpPr txBox="1"/>
              <p:nvPr/>
            </p:nvSpPr>
            <p:spPr>
              <a:xfrm>
                <a:off x="8992298" y="6918256"/>
                <a:ext cx="553881" cy="515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362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𝐜𝐚𝐭</m:t>
                          </m:r>
                        </m:sup>
                      </m:sSubSup>
                    </m:oMath>
                  </m:oMathPara>
                </a14:m>
                <a:endParaRPr lang="en-US" altLang="zh-CN" sz="2362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3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298" y="6918256"/>
                <a:ext cx="553881" cy="515269"/>
              </a:xfrm>
              <a:prstGeom prst="rect">
                <a:avLst/>
              </a:prstGeom>
              <a:blipFill>
                <a:blip r:embed="rId299"/>
                <a:stretch>
                  <a:fillRect l="-4396" r="-2637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395"/>
              <p:cNvSpPr txBox="1"/>
              <p:nvPr/>
            </p:nvSpPr>
            <p:spPr>
              <a:xfrm>
                <a:off x="11388844" y="6918320"/>
                <a:ext cx="553881" cy="519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zh-CN" altLang="en-US" sz="2362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>
                                    <a:outerShdw blurRad="50800" dist="381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362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>
                                    <a:outerShdw blurRad="50800" dist="381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en-US" altLang="zh-CN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362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𝒄𝒂𝒕</m:t>
                          </m:r>
                        </m:sup>
                      </m:sSubSup>
                    </m:oMath>
                  </m:oMathPara>
                </a14:m>
                <a:endParaRPr lang="en-US" altLang="zh-CN" sz="2362" b="1" i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文本框 3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8844" y="6918320"/>
                <a:ext cx="553881" cy="519566"/>
              </a:xfrm>
              <a:prstGeom prst="rect">
                <a:avLst/>
              </a:prstGeom>
              <a:blipFill>
                <a:blip r:embed="rId300"/>
                <a:stretch>
                  <a:fillRect l="-4396" t="-3529" r="-30769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450"/>
          <p:cNvCxnSpPr/>
          <p:nvPr/>
        </p:nvCxnSpPr>
        <p:spPr>
          <a:xfrm>
            <a:off x="8495402" y="880306"/>
            <a:ext cx="496656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451"/>
          <p:cNvCxnSpPr/>
          <p:nvPr/>
        </p:nvCxnSpPr>
        <p:spPr>
          <a:xfrm>
            <a:off x="8440316" y="5735057"/>
            <a:ext cx="496656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452"/>
          <p:cNvCxnSpPr/>
          <p:nvPr/>
        </p:nvCxnSpPr>
        <p:spPr>
          <a:xfrm>
            <a:off x="11823332" y="865857"/>
            <a:ext cx="496656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454"/>
          <p:cNvCxnSpPr/>
          <p:nvPr/>
        </p:nvCxnSpPr>
        <p:spPr>
          <a:xfrm>
            <a:off x="11823332" y="3483427"/>
            <a:ext cx="496656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3818115" y="971909"/>
            <a:ext cx="510956" cy="9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3818108" y="3325120"/>
            <a:ext cx="534395" cy="281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818115" y="5683957"/>
            <a:ext cx="510956" cy="140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立方体 35"/>
          <p:cNvSpPr/>
          <p:nvPr/>
        </p:nvSpPr>
        <p:spPr>
          <a:xfrm>
            <a:off x="2971199" y="202957"/>
            <a:ext cx="550684" cy="1504833"/>
          </a:xfrm>
          <a:prstGeom prst="cube">
            <a:avLst>
              <a:gd name="adj" fmla="val 9227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37" name="立方体 36"/>
          <p:cNvSpPr/>
          <p:nvPr/>
        </p:nvSpPr>
        <p:spPr>
          <a:xfrm>
            <a:off x="3145139" y="202957"/>
            <a:ext cx="550684" cy="1504833"/>
          </a:xfrm>
          <a:prstGeom prst="cube">
            <a:avLst>
              <a:gd name="adj" fmla="val 92275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38" name="立方体 37"/>
          <p:cNvSpPr/>
          <p:nvPr/>
        </p:nvSpPr>
        <p:spPr>
          <a:xfrm>
            <a:off x="2985262" y="2521480"/>
            <a:ext cx="550684" cy="1504833"/>
          </a:xfrm>
          <a:prstGeom prst="cube">
            <a:avLst>
              <a:gd name="adj" fmla="val 9227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39" name="立方体 38"/>
          <p:cNvSpPr/>
          <p:nvPr/>
        </p:nvSpPr>
        <p:spPr>
          <a:xfrm>
            <a:off x="3159202" y="2521480"/>
            <a:ext cx="550684" cy="1504833"/>
          </a:xfrm>
          <a:prstGeom prst="cube">
            <a:avLst>
              <a:gd name="adj" fmla="val 92275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40" name="立方体 39"/>
          <p:cNvSpPr/>
          <p:nvPr/>
        </p:nvSpPr>
        <p:spPr>
          <a:xfrm>
            <a:off x="2971199" y="4968445"/>
            <a:ext cx="550684" cy="1504833"/>
          </a:xfrm>
          <a:prstGeom prst="cube">
            <a:avLst>
              <a:gd name="adj" fmla="val 9227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sp>
        <p:nvSpPr>
          <p:cNvPr id="41" name="立方体 40"/>
          <p:cNvSpPr/>
          <p:nvPr/>
        </p:nvSpPr>
        <p:spPr>
          <a:xfrm>
            <a:off x="3145139" y="4968445"/>
            <a:ext cx="550684" cy="1504833"/>
          </a:xfrm>
          <a:prstGeom prst="cube">
            <a:avLst>
              <a:gd name="adj" fmla="val 92275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grpSp>
        <p:nvGrpSpPr>
          <p:cNvPr id="42" name="组合 41"/>
          <p:cNvGrpSpPr/>
          <p:nvPr/>
        </p:nvGrpSpPr>
        <p:grpSpPr>
          <a:xfrm>
            <a:off x="9068308" y="2709142"/>
            <a:ext cx="315949" cy="2486339"/>
            <a:chOff x="5736800" y="3865088"/>
            <a:chExt cx="193485" cy="1547881"/>
          </a:xfrm>
          <a:solidFill>
            <a:srgbClr val="E2FFF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5" name="组合 104"/>
            <p:cNvGrpSpPr/>
            <p:nvPr/>
          </p:nvGrpSpPr>
          <p:grpSpPr>
            <a:xfrm>
              <a:off x="5736800" y="3865088"/>
              <a:ext cx="193485" cy="773940"/>
              <a:chOff x="5589466" y="4970409"/>
              <a:chExt cx="232012" cy="928048"/>
            </a:xfrm>
            <a:grpFill/>
          </p:grpSpPr>
          <p:sp>
            <p:nvSpPr>
              <p:cNvPr id="111" name="矩形 110"/>
              <p:cNvSpPr/>
              <p:nvPr/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5736800" y="4639029"/>
              <a:ext cx="193485" cy="773940"/>
              <a:chOff x="5589466" y="4970409"/>
              <a:chExt cx="232012" cy="928048"/>
            </a:xfrm>
            <a:grpFill/>
          </p:grpSpPr>
          <p:sp>
            <p:nvSpPr>
              <p:cNvPr id="107" name="矩形 106"/>
              <p:cNvSpPr/>
              <p:nvPr/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1493710" y="2667904"/>
            <a:ext cx="327200" cy="2487279"/>
            <a:chOff x="5736800" y="3865088"/>
            <a:chExt cx="193485" cy="1547881"/>
          </a:xfrm>
          <a:solidFill>
            <a:srgbClr val="BDF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5" name="组合 94"/>
            <p:cNvGrpSpPr/>
            <p:nvPr/>
          </p:nvGrpSpPr>
          <p:grpSpPr>
            <a:xfrm>
              <a:off x="5736800" y="3865088"/>
              <a:ext cx="193485" cy="773940"/>
              <a:chOff x="5589466" y="4970409"/>
              <a:chExt cx="232012" cy="928048"/>
            </a:xfrm>
            <a:grpFill/>
          </p:grpSpPr>
          <p:sp>
            <p:nvSpPr>
              <p:cNvPr id="101" name="矩形 100"/>
              <p:cNvSpPr/>
              <p:nvPr/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5736800" y="4639029"/>
              <a:ext cx="193485" cy="773940"/>
              <a:chOff x="5589466" y="4970409"/>
              <a:chExt cx="232012" cy="928048"/>
            </a:xfrm>
            <a:grpFill/>
          </p:grpSpPr>
          <p:sp>
            <p:nvSpPr>
              <p:cNvPr id="97" name="矩形 96"/>
              <p:cNvSpPr/>
              <p:nvPr/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218"/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12372948" y="2888770"/>
            <a:ext cx="1199347" cy="1216498"/>
            <a:chOff x="4823848" y="4751241"/>
            <a:chExt cx="1083104" cy="1098594"/>
          </a:xfrm>
        </p:grpSpPr>
        <p:grpSp>
          <p:nvGrpSpPr>
            <p:cNvPr id="71" name="组合 70"/>
            <p:cNvGrpSpPr/>
            <p:nvPr/>
          </p:nvGrpSpPr>
          <p:grpSpPr>
            <a:xfrm>
              <a:off x="4823848" y="4751241"/>
              <a:ext cx="867976" cy="876846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矩形 87"/>
              <p:cNvSpPr/>
              <p:nvPr/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993"/>
              </a:p>
            </p:txBody>
          </p:sp>
          <p:cxnSp>
            <p:nvCxnSpPr>
              <p:cNvPr id="89" name="直线连接符 195"/>
              <p:cNvCxnSpPr/>
              <p:nvPr/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直线连接符 196"/>
              <p:cNvCxnSpPr/>
              <p:nvPr/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1" name="直线连接符 197"/>
              <p:cNvCxnSpPr/>
              <p:nvPr/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直线连接符 198"/>
              <p:cNvCxnSpPr/>
              <p:nvPr/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直线连接符 199"/>
              <p:cNvCxnSpPr/>
              <p:nvPr/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直线连接符 200"/>
              <p:cNvCxnSpPr/>
              <p:nvPr/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4915303" y="4849029"/>
              <a:ext cx="867976" cy="876846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矩形 80"/>
              <p:cNvSpPr/>
              <p:nvPr/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993"/>
              </a:p>
            </p:txBody>
          </p:sp>
          <p:cxnSp>
            <p:nvCxnSpPr>
              <p:cNvPr id="82" name="直线连接符 195"/>
              <p:cNvCxnSpPr/>
              <p:nvPr/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3" name="直线连接符 196"/>
              <p:cNvCxnSpPr/>
              <p:nvPr/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4" name="直线连接符 197"/>
              <p:cNvCxnSpPr/>
              <p:nvPr/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5" name="直线连接符 198"/>
              <p:cNvCxnSpPr/>
              <p:nvPr/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6" name="直线连接符 199"/>
              <p:cNvCxnSpPr/>
              <p:nvPr/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直线连接符 200"/>
              <p:cNvCxnSpPr/>
              <p:nvPr/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5038976" y="4972989"/>
              <a:ext cx="867976" cy="876846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矩形 73"/>
              <p:cNvSpPr/>
              <p:nvPr/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993"/>
              </a:p>
            </p:txBody>
          </p:sp>
          <p:cxnSp>
            <p:nvCxnSpPr>
              <p:cNvPr id="75" name="直线连接符 195"/>
              <p:cNvCxnSpPr/>
              <p:nvPr/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直线连接符 196"/>
              <p:cNvCxnSpPr/>
              <p:nvPr/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直线连接符 197"/>
              <p:cNvCxnSpPr/>
              <p:nvPr/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直线连接符 198"/>
              <p:cNvCxnSpPr/>
              <p:nvPr/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" name="直线连接符 199"/>
              <p:cNvCxnSpPr/>
              <p:nvPr/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直线连接符 200"/>
              <p:cNvCxnSpPr/>
              <p:nvPr/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45" name="组合 44"/>
          <p:cNvGrpSpPr/>
          <p:nvPr/>
        </p:nvGrpSpPr>
        <p:grpSpPr>
          <a:xfrm>
            <a:off x="12408737" y="5189871"/>
            <a:ext cx="931909" cy="1022852"/>
            <a:chOff x="11887199" y="314222"/>
            <a:chExt cx="386391" cy="443000"/>
          </a:xfrm>
        </p:grpSpPr>
        <p:grpSp>
          <p:nvGrpSpPr>
            <p:cNvPr id="53" name="组合 52"/>
            <p:cNvGrpSpPr/>
            <p:nvPr/>
          </p:nvGrpSpPr>
          <p:grpSpPr>
            <a:xfrm>
              <a:off x="11887199" y="314222"/>
              <a:ext cx="329654" cy="334802"/>
              <a:chOff x="7501165" y="4911025"/>
              <a:chExt cx="324352" cy="329417"/>
            </a:xfrm>
            <a:effectLst/>
          </p:grpSpPr>
          <p:sp>
            <p:nvSpPr>
              <p:cNvPr id="66" name="矩形 65"/>
              <p:cNvSpPr/>
              <p:nvPr/>
            </p:nvSpPr>
            <p:spPr>
              <a:xfrm>
                <a:off x="7501165" y="4912571"/>
                <a:ext cx="318607" cy="327870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993"/>
              </a:p>
            </p:txBody>
          </p:sp>
          <p:cxnSp>
            <p:nvCxnSpPr>
              <p:cNvPr id="67" name="直线连接符 195"/>
              <p:cNvCxnSpPr>
                <a:endCxn id="66" idx="3"/>
              </p:cNvCxnSpPr>
              <p:nvPr/>
            </p:nvCxnSpPr>
            <p:spPr>
              <a:xfrm>
                <a:off x="7501165" y="5073899"/>
                <a:ext cx="318607" cy="2607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直线连接符 196"/>
              <p:cNvCxnSpPr/>
              <p:nvPr/>
            </p:nvCxnSpPr>
            <p:spPr>
              <a:xfrm flipV="1">
                <a:off x="7501165" y="5240441"/>
                <a:ext cx="324352" cy="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直线连接符 198"/>
              <p:cNvCxnSpPr>
                <a:endCxn id="66" idx="2"/>
              </p:cNvCxnSpPr>
              <p:nvPr/>
            </p:nvCxnSpPr>
            <p:spPr>
              <a:xfrm>
                <a:off x="7659916" y="4911025"/>
                <a:ext cx="553" cy="329416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直线连接符 199"/>
              <p:cNvCxnSpPr/>
              <p:nvPr/>
            </p:nvCxnSpPr>
            <p:spPr>
              <a:xfrm flipH="1">
                <a:off x="7819772" y="4911750"/>
                <a:ext cx="1" cy="32869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11918487" y="369107"/>
              <a:ext cx="329654" cy="334802"/>
              <a:chOff x="7501165" y="4911025"/>
              <a:chExt cx="324352" cy="329417"/>
            </a:xfrm>
            <a:effectLst/>
          </p:grpSpPr>
          <p:sp>
            <p:nvSpPr>
              <p:cNvPr id="61" name="矩形 60"/>
              <p:cNvSpPr/>
              <p:nvPr/>
            </p:nvSpPr>
            <p:spPr>
              <a:xfrm>
                <a:off x="7501165" y="4912571"/>
                <a:ext cx="318607" cy="327870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993"/>
              </a:p>
            </p:txBody>
          </p:sp>
          <p:cxnSp>
            <p:nvCxnSpPr>
              <p:cNvPr id="62" name="直线连接符 195"/>
              <p:cNvCxnSpPr>
                <a:endCxn id="61" idx="3"/>
              </p:cNvCxnSpPr>
              <p:nvPr/>
            </p:nvCxnSpPr>
            <p:spPr>
              <a:xfrm>
                <a:off x="7501165" y="5073899"/>
                <a:ext cx="318607" cy="2607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直线连接符 196"/>
              <p:cNvCxnSpPr/>
              <p:nvPr/>
            </p:nvCxnSpPr>
            <p:spPr>
              <a:xfrm flipV="1">
                <a:off x="7501165" y="5240441"/>
                <a:ext cx="324352" cy="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直线连接符 198"/>
              <p:cNvCxnSpPr>
                <a:endCxn id="61" idx="2"/>
              </p:cNvCxnSpPr>
              <p:nvPr/>
            </p:nvCxnSpPr>
            <p:spPr>
              <a:xfrm>
                <a:off x="7659916" y="4911025"/>
                <a:ext cx="553" cy="329416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直线连接符 199"/>
              <p:cNvCxnSpPr/>
              <p:nvPr/>
            </p:nvCxnSpPr>
            <p:spPr>
              <a:xfrm flipH="1">
                <a:off x="7819772" y="4911750"/>
                <a:ext cx="1" cy="32869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11943936" y="422420"/>
              <a:ext cx="329654" cy="334802"/>
              <a:chOff x="7501165" y="4911025"/>
              <a:chExt cx="324352" cy="329417"/>
            </a:xfrm>
            <a:effectLst/>
          </p:grpSpPr>
          <p:sp>
            <p:nvSpPr>
              <p:cNvPr id="56" name="矩形 55"/>
              <p:cNvSpPr/>
              <p:nvPr/>
            </p:nvSpPr>
            <p:spPr>
              <a:xfrm>
                <a:off x="7501165" y="4912571"/>
                <a:ext cx="318607" cy="327870"/>
              </a:xfrm>
              <a:prstGeom prst="rect">
                <a:avLst/>
              </a:prstGeom>
              <a:solidFill>
                <a:srgbClr val="EBE3E8"/>
              </a:soli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993"/>
              </a:p>
            </p:txBody>
          </p:sp>
          <p:cxnSp>
            <p:nvCxnSpPr>
              <p:cNvPr id="57" name="直线连接符 195"/>
              <p:cNvCxnSpPr>
                <a:endCxn id="56" idx="3"/>
              </p:cNvCxnSpPr>
              <p:nvPr/>
            </p:nvCxnSpPr>
            <p:spPr>
              <a:xfrm>
                <a:off x="7501165" y="5073899"/>
                <a:ext cx="318607" cy="2607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直线连接符 196"/>
              <p:cNvCxnSpPr/>
              <p:nvPr/>
            </p:nvCxnSpPr>
            <p:spPr>
              <a:xfrm flipV="1">
                <a:off x="7501165" y="5240441"/>
                <a:ext cx="324352" cy="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直线连接符 198"/>
              <p:cNvCxnSpPr>
                <a:endCxn id="56" idx="2"/>
              </p:cNvCxnSpPr>
              <p:nvPr/>
            </p:nvCxnSpPr>
            <p:spPr>
              <a:xfrm>
                <a:off x="7659916" y="4911025"/>
                <a:ext cx="553" cy="329416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直线连接符 199"/>
              <p:cNvCxnSpPr/>
              <p:nvPr/>
            </p:nvCxnSpPr>
            <p:spPr>
              <a:xfrm flipH="1">
                <a:off x="7819772" y="4911750"/>
                <a:ext cx="1" cy="32869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46" name="直线箭头连接符 454"/>
          <p:cNvCxnSpPr/>
          <p:nvPr/>
        </p:nvCxnSpPr>
        <p:spPr>
          <a:xfrm>
            <a:off x="11879584" y="5741948"/>
            <a:ext cx="496656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右中括号 46"/>
          <p:cNvSpPr/>
          <p:nvPr/>
        </p:nvSpPr>
        <p:spPr>
          <a:xfrm>
            <a:off x="13590030" y="885655"/>
            <a:ext cx="328137" cy="4945495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658"/>
          </a:p>
        </p:txBody>
      </p:sp>
      <p:cxnSp>
        <p:nvCxnSpPr>
          <p:cNvPr id="48" name="直接连接符 47"/>
          <p:cNvCxnSpPr/>
          <p:nvPr/>
        </p:nvCxnSpPr>
        <p:spPr>
          <a:xfrm>
            <a:off x="13572224" y="3618562"/>
            <a:ext cx="662837" cy="93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 rot="16200000">
            <a:off x="12588745" y="2945413"/>
            <a:ext cx="3961083" cy="667524"/>
            <a:chOff x="12962" y="11401"/>
            <a:chExt cx="4225" cy="712"/>
          </a:xfrm>
        </p:grpSpPr>
        <p:sp>
          <p:nvSpPr>
            <p:cNvPr id="51" name="圆角矩形 50"/>
            <p:cNvSpPr/>
            <p:nvPr/>
          </p:nvSpPr>
          <p:spPr>
            <a:xfrm rot="5400000">
              <a:off x="14358" y="10082"/>
              <a:ext cx="712" cy="33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658"/>
            </a:p>
          </p:txBody>
        </p:sp>
        <p:sp>
          <p:nvSpPr>
            <p:cNvPr id="52" name="文本框 14"/>
            <p:cNvSpPr txBox="1"/>
            <p:nvPr/>
          </p:nvSpPr>
          <p:spPr>
            <a:xfrm>
              <a:off x="12962" y="11498"/>
              <a:ext cx="4225" cy="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58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  <a:cs typeface="Cambria" panose="02040503050406030204" pitchFamily="18" charset="0"/>
                </a:rPr>
                <a:t>Cascaded Upsampler</a:t>
              </a:r>
            </a:p>
          </p:txBody>
        </p:sp>
      </p:grpSp>
      <p:sp>
        <p:nvSpPr>
          <p:cNvPr id="50" name="单圆角矩形 49"/>
          <p:cNvSpPr/>
          <p:nvPr/>
        </p:nvSpPr>
        <p:spPr>
          <a:xfrm>
            <a:off x="2652759" y="-611954"/>
            <a:ext cx="12695155" cy="486895"/>
          </a:xfrm>
          <a:prstGeom prst="round1Rect">
            <a:avLst/>
          </a:prstGeom>
          <a:solidFill>
            <a:srgbClr val="EBE3E8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58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Multi-scale interaction &amp; Decoder Network</a:t>
            </a:r>
            <a:endParaRPr lang="zh-CN" altLang="en-US" sz="2658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2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1572" y="5321509"/>
            <a:ext cx="2404776" cy="10687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658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DINO</a:t>
            </a:r>
            <a:endParaRPr lang="zh-CN" altLang="en-US" sz="2658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直接箭头连接符 5"/>
          <p:cNvCxnSpPr>
            <a:stCxn id="4" idx="3"/>
            <a:endCxn id="14" idx="1"/>
          </p:cNvCxnSpPr>
          <p:nvPr/>
        </p:nvCxnSpPr>
        <p:spPr>
          <a:xfrm flipV="1">
            <a:off x="2806348" y="5833934"/>
            <a:ext cx="1603178" cy="2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401571" y="6409194"/>
            <a:ext cx="2404776" cy="660960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13" name="文本框 12"/>
          <p:cNvSpPr txBox="1"/>
          <p:nvPr/>
        </p:nvSpPr>
        <p:spPr>
          <a:xfrm>
            <a:off x="668770" y="6512475"/>
            <a:ext cx="2404776" cy="41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67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Lora </a:t>
            </a:r>
            <a:r>
              <a:rPr lang="en-US" altLang="zh-CN" sz="20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Finetune</a:t>
            </a:r>
            <a:endParaRPr lang="zh-CN" altLang="en-US" sz="2067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09526" y="5583256"/>
            <a:ext cx="2953234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Coarse masks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1572" y="2860481"/>
            <a:ext cx="2404776" cy="10969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658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SAM-image encoder</a:t>
            </a:r>
            <a:endParaRPr lang="zh-CN" altLang="en-US" sz="2658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18" name="肘形连接符 17"/>
          <p:cNvCxnSpPr>
            <a:stCxn id="15" idx="3"/>
            <a:endCxn id="19" idx="0"/>
          </p:cNvCxnSpPr>
          <p:nvPr/>
        </p:nvCxnSpPr>
        <p:spPr>
          <a:xfrm>
            <a:off x="2806342" y="3408945"/>
            <a:ext cx="703151" cy="976768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3305585" y="4385706"/>
            <a:ext cx="407828" cy="44140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cxnSp>
        <p:nvCxnSpPr>
          <p:cNvPr id="22" name="直接箭头连接符 21"/>
          <p:cNvCxnSpPr>
            <a:endCxn id="19" idx="4"/>
          </p:cNvCxnSpPr>
          <p:nvPr/>
        </p:nvCxnSpPr>
        <p:spPr>
          <a:xfrm flipV="1">
            <a:off x="3509493" y="4827109"/>
            <a:ext cx="0" cy="1028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9" idx="6"/>
          </p:cNvCxnSpPr>
          <p:nvPr/>
        </p:nvCxnSpPr>
        <p:spPr>
          <a:xfrm flipV="1">
            <a:off x="3713406" y="4604293"/>
            <a:ext cx="696120" cy="21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353273" y="4331647"/>
            <a:ext cx="2953234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Fused Feature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616830"/>
              </p:ext>
            </p:extLst>
          </p:nvPr>
        </p:nvGraphicFramePr>
        <p:xfrm>
          <a:off x="2335159" y="-1155498"/>
          <a:ext cx="12000442" cy="16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221">
                  <a:extLst>
                    <a:ext uri="{9D8B030D-6E8A-4147-A177-3AD203B41FA5}">
                      <a16:colId xmlns:a16="http://schemas.microsoft.com/office/drawing/2014/main" val="95274471"/>
                    </a:ext>
                  </a:extLst>
                </a:gridCol>
                <a:gridCol w="6000221">
                  <a:extLst>
                    <a:ext uri="{9D8B030D-6E8A-4147-A177-3AD203B41FA5}">
                      <a16:colId xmlns:a16="http://schemas.microsoft.com/office/drawing/2014/main" val="3941082533"/>
                    </a:ext>
                  </a:extLst>
                </a:gridCol>
              </a:tblGrid>
              <a:tr h="547520"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141940882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Dino +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lora</a:t>
                      </a:r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+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sam</a:t>
                      </a:r>
                      <a:r>
                        <a:rPr lang="en-US" altLang="zh-CN" sz="2700" baseline="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decoder + freeze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169790396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Dino</a:t>
                      </a:r>
                      <a:r>
                        <a:rPr lang="en-US" altLang="zh-CN" sz="2700" baseline="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+ </a:t>
                      </a:r>
                      <a:r>
                        <a:rPr lang="en-US" altLang="zh-CN" sz="2700" baseline="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lora</a:t>
                      </a:r>
                      <a:r>
                        <a:rPr lang="en-US" altLang="zh-CN" sz="2700" baseline="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+ </a:t>
                      </a:r>
                      <a:r>
                        <a:rPr lang="en-US" altLang="zh-CN" sz="2700" baseline="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medsam</a:t>
                      </a:r>
                      <a:r>
                        <a:rPr lang="en-US" altLang="zh-CN" sz="2700" baseline="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+ no final fuse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655233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6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46948"/>
              </p:ext>
            </p:extLst>
          </p:nvPr>
        </p:nvGraphicFramePr>
        <p:xfrm>
          <a:off x="0" y="-1392723"/>
          <a:ext cx="17620970" cy="16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282">
                  <a:extLst>
                    <a:ext uri="{9D8B030D-6E8A-4147-A177-3AD203B41FA5}">
                      <a16:colId xmlns:a16="http://schemas.microsoft.com/office/drawing/2014/main" val="470063846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2279086306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3128855641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3193918740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1084443184"/>
                    </a:ext>
                  </a:extLst>
                </a:gridCol>
                <a:gridCol w="2301823">
                  <a:extLst>
                    <a:ext uri="{9D8B030D-6E8A-4147-A177-3AD203B41FA5}">
                      <a16:colId xmlns:a16="http://schemas.microsoft.com/office/drawing/2014/main" val="1106230507"/>
                    </a:ext>
                  </a:extLst>
                </a:gridCol>
                <a:gridCol w="2732737">
                  <a:extLst>
                    <a:ext uri="{9D8B030D-6E8A-4147-A177-3AD203B41FA5}">
                      <a16:colId xmlns:a16="http://schemas.microsoft.com/office/drawing/2014/main" val="1238881553"/>
                    </a:ext>
                  </a:extLst>
                </a:gridCol>
              </a:tblGrid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Support=64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44509001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65.19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52.95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91.43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76.60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42.00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84.07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52617286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59.17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48.93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85.56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59.32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26.97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74.84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51452191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556586"/>
              </p:ext>
            </p:extLst>
          </p:nvPr>
        </p:nvGraphicFramePr>
        <p:xfrm>
          <a:off x="0" y="1323659"/>
          <a:ext cx="17620970" cy="16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282">
                  <a:extLst>
                    <a:ext uri="{9D8B030D-6E8A-4147-A177-3AD203B41FA5}">
                      <a16:colId xmlns:a16="http://schemas.microsoft.com/office/drawing/2014/main" val="470063846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2279086306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3128855641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3193918740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1084443184"/>
                    </a:ext>
                  </a:extLst>
                </a:gridCol>
                <a:gridCol w="2301823">
                  <a:extLst>
                    <a:ext uri="{9D8B030D-6E8A-4147-A177-3AD203B41FA5}">
                      <a16:colId xmlns:a16="http://schemas.microsoft.com/office/drawing/2014/main" val="1106230507"/>
                    </a:ext>
                  </a:extLst>
                </a:gridCol>
                <a:gridCol w="2732737">
                  <a:extLst>
                    <a:ext uri="{9D8B030D-6E8A-4147-A177-3AD203B41FA5}">
                      <a16:colId xmlns:a16="http://schemas.microsoft.com/office/drawing/2014/main" val="1238881553"/>
                    </a:ext>
                  </a:extLst>
                </a:gridCol>
              </a:tblGrid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Support=64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44509001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63.35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61.33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90.29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72.46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41.51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88.75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52617286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64.96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51.39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89.46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55.71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30.72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81.39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51452191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72082"/>
              </p:ext>
            </p:extLst>
          </p:nvPr>
        </p:nvGraphicFramePr>
        <p:xfrm>
          <a:off x="0" y="4040042"/>
          <a:ext cx="17620970" cy="16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282">
                  <a:extLst>
                    <a:ext uri="{9D8B030D-6E8A-4147-A177-3AD203B41FA5}">
                      <a16:colId xmlns:a16="http://schemas.microsoft.com/office/drawing/2014/main" val="470063846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2279086306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3128855641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3193918740"/>
                    </a:ext>
                  </a:extLst>
                </a:gridCol>
                <a:gridCol w="2517282">
                  <a:extLst>
                    <a:ext uri="{9D8B030D-6E8A-4147-A177-3AD203B41FA5}">
                      <a16:colId xmlns:a16="http://schemas.microsoft.com/office/drawing/2014/main" val="1084443184"/>
                    </a:ext>
                  </a:extLst>
                </a:gridCol>
                <a:gridCol w="2301823">
                  <a:extLst>
                    <a:ext uri="{9D8B030D-6E8A-4147-A177-3AD203B41FA5}">
                      <a16:colId xmlns:a16="http://schemas.microsoft.com/office/drawing/2014/main" val="1106230507"/>
                    </a:ext>
                  </a:extLst>
                </a:gridCol>
                <a:gridCol w="2732737">
                  <a:extLst>
                    <a:ext uri="{9D8B030D-6E8A-4147-A177-3AD203B41FA5}">
                      <a16:colId xmlns:a16="http://schemas.microsoft.com/office/drawing/2014/main" val="1238881553"/>
                    </a:ext>
                  </a:extLst>
                </a:gridCol>
              </a:tblGrid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Support=64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44509001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59.84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59.33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91.97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64.71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41.19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86.18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52617286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65.20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51.09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91.26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59.21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37.30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 80.62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51452191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0024"/>
              </p:ext>
            </p:extLst>
          </p:nvPr>
        </p:nvGraphicFramePr>
        <p:xfrm>
          <a:off x="6" y="6205747"/>
          <a:ext cx="17620973" cy="27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06">
                  <a:extLst>
                    <a:ext uri="{9D8B030D-6E8A-4147-A177-3AD203B41FA5}">
                      <a16:colId xmlns:a16="http://schemas.microsoft.com/office/drawing/2014/main" val="470063846"/>
                    </a:ext>
                  </a:extLst>
                </a:gridCol>
                <a:gridCol w="2179306">
                  <a:extLst>
                    <a:ext uri="{9D8B030D-6E8A-4147-A177-3AD203B41FA5}">
                      <a16:colId xmlns:a16="http://schemas.microsoft.com/office/drawing/2014/main" val="2279086306"/>
                    </a:ext>
                  </a:extLst>
                </a:gridCol>
                <a:gridCol w="2179306">
                  <a:extLst>
                    <a:ext uri="{9D8B030D-6E8A-4147-A177-3AD203B41FA5}">
                      <a16:colId xmlns:a16="http://schemas.microsoft.com/office/drawing/2014/main" val="3128855641"/>
                    </a:ext>
                  </a:extLst>
                </a:gridCol>
                <a:gridCol w="2179306">
                  <a:extLst>
                    <a:ext uri="{9D8B030D-6E8A-4147-A177-3AD203B41FA5}">
                      <a16:colId xmlns:a16="http://schemas.microsoft.com/office/drawing/2014/main" val="3193918740"/>
                    </a:ext>
                  </a:extLst>
                </a:gridCol>
                <a:gridCol w="2179306">
                  <a:extLst>
                    <a:ext uri="{9D8B030D-6E8A-4147-A177-3AD203B41FA5}">
                      <a16:colId xmlns:a16="http://schemas.microsoft.com/office/drawing/2014/main" val="1084443184"/>
                    </a:ext>
                  </a:extLst>
                </a:gridCol>
                <a:gridCol w="1992775">
                  <a:extLst>
                    <a:ext uri="{9D8B030D-6E8A-4147-A177-3AD203B41FA5}">
                      <a16:colId xmlns:a16="http://schemas.microsoft.com/office/drawing/2014/main" val="1106230507"/>
                    </a:ext>
                  </a:extLst>
                </a:gridCol>
                <a:gridCol w="2365834">
                  <a:extLst>
                    <a:ext uri="{9D8B030D-6E8A-4147-A177-3AD203B41FA5}">
                      <a16:colId xmlns:a16="http://schemas.microsoft.com/office/drawing/2014/main" val="1238881553"/>
                    </a:ext>
                  </a:extLst>
                </a:gridCol>
                <a:gridCol w="2365834">
                  <a:extLst>
                    <a:ext uri="{9D8B030D-6E8A-4147-A177-3AD203B41FA5}">
                      <a16:colId xmlns:a16="http://schemas.microsoft.com/office/drawing/2014/main" val="1793779037"/>
                    </a:ext>
                  </a:extLst>
                </a:gridCol>
              </a:tblGrid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Support=64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ACDC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SCD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WBC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</a:rPr>
                        <a:t>Monuseg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445090014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</a:t>
                      </a:r>
                      <a:r>
                        <a:rPr lang="en-US" altLang="zh-CN" sz="2700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65.52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68.51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91.13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75.32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41.52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85.48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27.37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52617286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Ours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71.93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59.80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91.07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</a:t>
                      </a:r>
                      <a:r>
                        <a:rPr lang="en-US" altLang="zh-CN" sz="2700" baseline="0" dirty="0" smtClean="0">
                          <a:latin typeface="Cambria" panose="02040503050406030204" pitchFamily="18" charset="0"/>
                        </a:rPr>
                        <a:t> 59.01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38.11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78.87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42.00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514521917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58.06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2865733260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59.17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   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300130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882" y="-14166123"/>
            <a:ext cx="13255158" cy="4924686"/>
          </a:xfrm>
          <a:prstGeom prst="rect">
            <a:avLst/>
          </a:prstGeom>
        </p:spPr>
      </p:pic>
      <p:pic>
        <p:nvPicPr>
          <p:cNvPr id="15" name="图片 14" descr="e62900b1ff37cd203779d7716540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42" y="-13306178"/>
            <a:ext cx="4883012" cy="5742981"/>
          </a:xfrm>
          <a:prstGeom prst="rect">
            <a:avLst/>
          </a:prstGeom>
        </p:spPr>
      </p:pic>
      <p:pic>
        <p:nvPicPr>
          <p:cNvPr id="16" name="图片 15" descr="317c3194f30be4c71cc12a5e57e465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58165" y="8208611"/>
            <a:ext cx="5164531" cy="6074079"/>
          </a:xfrm>
          <a:prstGeom prst="rect">
            <a:avLst/>
          </a:prstGeom>
        </p:spPr>
      </p:pic>
      <p:pic>
        <p:nvPicPr>
          <p:cNvPr id="17" name="图片 16" descr="a842de888e83d3e967c079e96d4b5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095" y="-13578844"/>
            <a:ext cx="4323463" cy="50848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48523" y="-5369582"/>
            <a:ext cx="5528792" cy="55287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6202" y="-14251982"/>
            <a:ext cx="7970763" cy="572120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2598" y="-14021414"/>
            <a:ext cx="7093196" cy="711615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732" y="-7520306"/>
            <a:ext cx="6665870" cy="4345472"/>
          </a:xfrm>
          <a:prstGeom prst="rect">
            <a:avLst/>
          </a:prstGeom>
        </p:spPr>
      </p:pic>
      <p:sp>
        <p:nvSpPr>
          <p:cNvPr id="301" name="矩形 300"/>
          <p:cNvSpPr/>
          <p:nvPr/>
        </p:nvSpPr>
        <p:spPr>
          <a:xfrm>
            <a:off x="17224872" y="6755114"/>
            <a:ext cx="2483646" cy="9930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56" name="圆角矩形 55"/>
          <p:cNvSpPr/>
          <p:nvPr/>
        </p:nvSpPr>
        <p:spPr>
          <a:xfrm>
            <a:off x="-4268938" y="7280875"/>
            <a:ext cx="12641154" cy="2694118"/>
          </a:xfrm>
          <a:prstGeom prst="roundRect">
            <a:avLst>
              <a:gd name="adj" fmla="val 0"/>
            </a:avLst>
          </a:prstGeom>
          <a:solidFill>
            <a:srgbClr val="DFF0E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241" name="圆角矩形 240"/>
          <p:cNvSpPr/>
          <p:nvPr/>
        </p:nvSpPr>
        <p:spPr>
          <a:xfrm>
            <a:off x="4990541" y="4492287"/>
            <a:ext cx="3409072" cy="267355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41" name="圆角矩形 40"/>
          <p:cNvSpPr/>
          <p:nvPr/>
        </p:nvSpPr>
        <p:spPr>
          <a:xfrm>
            <a:off x="-4260972" y="4613444"/>
            <a:ext cx="7637825" cy="251667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971" y="5577902"/>
            <a:ext cx="1315018" cy="1315018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5343" y="5573624"/>
            <a:ext cx="1315018" cy="1315018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13" name="梯形 12"/>
          <p:cNvSpPr/>
          <p:nvPr/>
        </p:nvSpPr>
        <p:spPr>
          <a:xfrm rot="5400000">
            <a:off x="1071751" y="6128586"/>
            <a:ext cx="6201745" cy="1457813"/>
          </a:xfrm>
          <a:prstGeom prst="trapezoid">
            <a:avLst>
              <a:gd name="adj" fmla="val 1037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" y="1246317"/>
            <a:ext cx="2179428" cy="2179428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22" name="梯形 21"/>
          <p:cNvSpPr/>
          <p:nvPr/>
        </p:nvSpPr>
        <p:spPr>
          <a:xfrm rot="5400000">
            <a:off x="2610171" y="1160237"/>
            <a:ext cx="3127710" cy="1457813"/>
          </a:xfrm>
          <a:prstGeom prst="trapezoid">
            <a:avLst>
              <a:gd name="adj" fmla="val 13627"/>
            </a:avLst>
          </a:prstGeom>
          <a:solidFill>
            <a:srgbClr val="AEEFB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cxnSp>
        <p:nvCxnSpPr>
          <p:cNvPr id="25" name="直接连接符 24"/>
          <p:cNvCxnSpPr>
            <a:stCxn id="14" idx="2"/>
            <a:endCxn id="37" idx="2"/>
          </p:cNvCxnSpPr>
          <p:nvPr/>
        </p:nvCxnSpPr>
        <p:spPr>
          <a:xfrm flipH="1">
            <a:off x="1138107" y="3425745"/>
            <a:ext cx="8792" cy="635293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289481" y="4133919"/>
            <a:ext cx="2154236" cy="11565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弧形 36"/>
          <p:cNvSpPr/>
          <p:nvPr/>
        </p:nvSpPr>
        <p:spPr>
          <a:xfrm rot="10800000">
            <a:off x="1062159" y="3697280"/>
            <a:ext cx="795260" cy="458195"/>
          </a:xfrm>
          <a:prstGeom prst="arc">
            <a:avLst>
              <a:gd name="adj1" fmla="val 16200000"/>
              <a:gd name="adj2" fmla="val 20237134"/>
            </a:avLst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45" name="右箭头标注 44"/>
          <p:cNvSpPr/>
          <p:nvPr/>
        </p:nvSpPr>
        <p:spPr>
          <a:xfrm>
            <a:off x="-21792" y="5573624"/>
            <a:ext cx="3428288" cy="1315018"/>
          </a:xfrm>
          <a:prstGeom prst="rightArrowCallout">
            <a:avLst>
              <a:gd name="adj1" fmla="val 25000"/>
              <a:gd name="adj2" fmla="val 21935"/>
              <a:gd name="adj3" fmla="val 75566"/>
              <a:gd name="adj4" fmla="val 6262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658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Self-prompt generation</a:t>
            </a:r>
            <a:endParaRPr lang="zh-CN" altLang="en-US" sz="2658" b="1" i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47" name="直接箭头连接符 46"/>
          <p:cNvCxnSpPr>
            <a:endCxn id="45" idx="1"/>
          </p:cNvCxnSpPr>
          <p:nvPr/>
        </p:nvCxnSpPr>
        <p:spPr>
          <a:xfrm flipV="1">
            <a:off x="-814622" y="6231127"/>
            <a:ext cx="792837" cy="4282"/>
          </a:xfrm>
          <a:prstGeom prst="straightConnector1">
            <a:avLst/>
          </a:prstGeom>
          <a:ln w="38100">
            <a:solidFill>
              <a:srgbClr val="FFA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右大括号 49"/>
          <p:cNvSpPr/>
          <p:nvPr/>
        </p:nvSpPr>
        <p:spPr>
          <a:xfrm rot="16200000">
            <a:off x="-2570985" y="4296400"/>
            <a:ext cx="296701" cy="2125199"/>
          </a:xfrm>
          <a:prstGeom prst="rightBrac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55" name="文本框 54"/>
          <p:cNvSpPr txBox="1"/>
          <p:nvPr/>
        </p:nvSpPr>
        <p:spPr>
          <a:xfrm>
            <a:off x="-4115042" y="4630074"/>
            <a:ext cx="6365312" cy="5013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658" i="1" dirty="0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Training : Only </a:t>
            </a:r>
            <a:r>
              <a:rPr lang="en-US" altLang="zh-CN" sz="2658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single</a:t>
            </a:r>
            <a:r>
              <a:rPr lang="en-US" altLang="zh-CN" sz="2658" i="1" dirty="0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image-mask pair</a:t>
            </a:r>
            <a:endParaRPr lang="zh-CN" altLang="en-US" sz="2658" i="1" dirty="0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mbria" panose="020405030504060302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-4086275" y="7360882"/>
            <a:ext cx="6365312" cy="5013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658" i="1" dirty="0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Inference : Multiple  image-mask pairs</a:t>
            </a:r>
            <a:endParaRPr lang="zh-CN" altLang="en-US" sz="2658" i="1" dirty="0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mbria" panose="020405030504060302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1838" y="8099704"/>
            <a:ext cx="1375712" cy="139569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5908" y="8099704"/>
            <a:ext cx="1398878" cy="139569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867" y="8092362"/>
            <a:ext cx="1391412" cy="1391412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8" y="8092362"/>
            <a:ext cx="1410372" cy="1410372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63" name="右大括号 62"/>
          <p:cNvSpPr/>
          <p:nvPr/>
        </p:nvSpPr>
        <p:spPr>
          <a:xfrm rot="5460000">
            <a:off x="-2735232" y="8581004"/>
            <a:ext cx="296419" cy="2125199"/>
          </a:xfrm>
          <a:prstGeom prst="rightBrac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64" name="右大括号 63"/>
          <p:cNvSpPr/>
          <p:nvPr/>
        </p:nvSpPr>
        <p:spPr>
          <a:xfrm rot="5460000">
            <a:off x="852695" y="8607357"/>
            <a:ext cx="296419" cy="2125199"/>
          </a:xfrm>
          <a:prstGeom prst="rightBrac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65" name="文本框 64"/>
          <p:cNvSpPr txBox="1"/>
          <p:nvPr/>
        </p:nvSpPr>
        <p:spPr>
          <a:xfrm>
            <a:off x="-1088599" y="8351985"/>
            <a:ext cx="457613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53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  <a:endParaRPr lang="zh-CN" altLang="en-US" sz="2953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6" name="右箭头 65"/>
          <p:cNvSpPr/>
          <p:nvPr/>
        </p:nvSpPr>
        <p:spPr>
          <a:xfrm>
            <a:off x="2721080" y="8351985"/>
            <a:ext cx="685416" cy="5907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cxnSp>
        <p:nvCxnSpPr>
          <p:cNvPr id="68" name="直接连接符 67"/>
          <p:cNvCxnSpPr/>
          <p:nvPr/>
        </p:nvCxnSpPr>
        <p:spPr>
          <a:xfrm flipV="1">
            <a:off x="-4289862" y="4378080"/>
            <a:ext cx="7682357" cy="1646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3450168" y="3966256"/>
            <a:ext cx="2095567" cy="100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906" dirty="0">
                <a:latin typeface="Monotype Corsiva" panose="03010101010201010101" pitchFamily="66" charset="0"/>
                <a:ea typeface="Cambria" panose="02040503050406030204" pitchFamily="18" charset="0"/>
                <a:cs typeface="Calibri" panose="020F0502020204030204" pitchFamily="34" charset="0"/>
              </a:rPr>
              <a:t>D</a:t>
            </a:r>
            <a:endParaRPr lang="zh-CN" altLang="en-US" sz="5906" dirty="0">
              <a:latin typeface="Monotype Corsiva" panose="03010101010201010101" pitchFamily="66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 rot="5400000">
            <a:off x="1768581" y="7682698"/>
            <a:ext cx="4835999" cy="81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724" dirty="0">
                <a:latin typeface="Cambria" panose="02040503050406030204" pitchFamily="18" charset="0"/>
                <a:ea typeface="Cambria" panose="02040503050406030204" pitchFamily="18" charset="0"/>
              </a:rPr>
              <a:t>DINO</a:t>
            </a:r>
            <a:endParaRPr lang="zh-CN" altLang="en-US" sz="4724" dirty="0">
              <a:latin typeface="Cambria" panose="020405030504060302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406502" y="331225"/>
            <a:ext cx="2095567" cy="100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906" dirty="0">
                <a:latin typeface="Monotype Corsiva" panose="03010101010201010101" pitchFamily="66" charset="0"/>
                <a:ea typeface="Cambria" panose="02040503050406030204" pitchFamily="18" charset="0"/>
                <a:cs typeface="Calibri" panose="020F0502020204030204" pitchFamily="34" charset="0"/>
              </a:rPr>
              <a:t>S</a:t>
            </a:r>
            <a:endParaRPr lang="zh-CN" altLang="en-US" sz="5906" dirty="0">
              <a:latin typeface="Monotype Corsiva" panose="03010101010201010101" pitchFamily="66" charset="0"/>
              <a:cs typeface="Calibri" panose="020F050202020403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 rot="5400000">
            <a:off x="1798421" y="3240538"/>
            <a:ext cx="4835999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4" dirty="0">
                <a:latin typeface="Cambria" panose="02040503050406030204" pitchFamily="18" charset="0"/>
                <a:ea typeface="Cambria" panose="02040503050406030204" pitchFamily="18" charset="0"/>
              </a:rPr>
              <a:t>SAM</a:t>
            </a:r>
            <a:endParaRPr lang="zh-CN" altLang="en-US" sz="4134" dirty="0">
              <a:latin typeface="Cambria" panose="020405030504060302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657607" y="2363311"/>
            <a:ext cx="5662149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96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</a:t>
            </a:r>
            <a:endParaRPr lang="zh-CN" altLang="en-US" sz="6496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弧形 92"/>
          <p:cNvSpPr/>
          <p:nvPr/>
        </p:nvSpPr>
        <p:spPr>
          <a:xfrm rot="17749088">
            <a:off x="904557" y="558772"/>
            <a:ext cx="771068" cy="402368"/>
          </a:xfrm>
          <a:prstGeom prst="arc">
            <a:avLst>
              <a:gd name="adj1" fmla="val 16200000"/>
              <a:gd name="adj2" fmla="val 20237134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94" name="文本框 93"/>
          <p:cNvSpPr txBox="1"/>
          <p:nvPr/>
        </p:nvSpPr>
        <p:spPr>
          <a:xfrm>
            <a:off x="-4033066" y="1861796"/>
            <a:ext cx="3810186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4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Target Image I</a:t>
            </a:r>
            <a:endParaRPr lang="zh-CN" altLang="en-US" sz="4134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1129315" y="596822"/>
            <a:ext cx="8792" cy="635293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4932386" y="1398488"/>
            <a:ext cx="16584610" cy="539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/>
          <p:nvPr/>
        </p:nvCxnSpPr>
        <p:spPr>
          <a:xfrm>
            <a:off x="4901538" y="4133912"/>
            <a:ext cx="569677" cy="0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flipH="1" flipV="1">
            <a:off x="-4232265" y="113396"/>
            <a:ext cx="8332934" cy="1011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5442347" y="2634294"/>
            <a:ext cx="10689954" cy="72023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grpSp>
        <p:nvGrpSpPr>
          <p:cNvPr id="242" name="组合 241"/>
          <p:cNvGrpSpPr/>
          <p:nvPr/>
        </p:nvGrpSpPr>
        <p:grpSpPr>
          <a:xfrm>
            <a:off x="5694088" y="3299658"/>
            <a:ext cx="2570931" cy="1001330"/>
            <a:chOff x="6724294" y="2563891"/>
            <a:chExt cx="1741313" cy="678209"/>
          </a:xfrm>
        </p:grpSpPr>
        <p:sp>
          <p:nvSpPr>
            <p:cNvPr id="137" name="立方体 136"/>
            <p:cNvSpPr/>
            <p:nvPr/>
          </p:nvSpPr>
          <p:spPr>
            <a:xfrm>
              <a:off x="6724294" y="2563891"/>
              <a:ext cx="1741313" cy="678209"/>
            </a:xfrm>
            <a:prstGeom prst="cube">
              <a:avLst>
                <a:gd name="adj" fmla="val 8200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 dirty="0"/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7348155" y="2623355"/>
              <a:ext cx="978255" cy="43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43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</a:t>
              </a:r>
              <a:endParaRPr lang="zh-CN" altLang="en-US" sz="3543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40" name="直接箭头连接符 139"/>
          <p:cNvCxnSpPr/>
          <p:nvPr/>
        </p:nvCxnSpPr>
        <p:spPr>
          <a:xfrm>
            <a:off x="4901536" y="8681443"/>
            <a:ext cx="56967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/>
          <p:nvPr/>
        </p:nvCxnSpPr>
        <p:spPr>
          <a:xfrm>
            <a:off x="4901536" y="6261684"/>
            <a:ext cx="569677" cy="0"/>
          </a:xfrm>
          <a:prstGeom prst="straightConnector1">
            <a:avLst/>
          </a:prstGeom>
          <a:ln w="57150">
            <a:solidFill>
              <a:srgbClr val="E3825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2" name="立方体 141"/>
          <p:cNvSpPr/>
          <p:nvPr/>
        </p:nvSpPr>
        <p:spPr>
          <a:xfrm>
            <a:off x="5747098" y="4680707"/>
            <a:ext cx="901123" cy="2427488"/>
          </a:xfrm>
          <a:prstGeom prst="cube">
            <a:avLst>
              <a:gd name="adj" fmla="val 76023"/>
            </a:avLst>
          </a:prstGeom>
          <a:solidFill>
            <a:srgbClr val="FACB9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 dirty="0"/>
          </a:p>
        </p:txBody>
      </p:sp>
      <p:grpSp>
        <p:nvGrpSpPr>
          <p:cNvPr id="167" name="组合 166"/>
          <p:cNvGrpSpPr/>
          <p:nvPr/>
        </p:nvGrpSpPr>
        <p:grpSpPr>
          <a:xfrm>
            <a:off x="8480638" y="5871255"/>
            <a:ext cx="179407" cy="2714233"/>
            <a:chOff x="8759330" y="4421626"/>
            <a:chExt cx="121514" cy="1838373"/>
          </a:xfrm>
        </p:grpSpPr>
        <p:sp>
          <p:nvSpPr>
            <p:cNvPr id="144" name="矩形 143"/>
            <p:cNvSpPr/>
            <p:nvPr/>
          </p:nvSpPr>
          <p:spPr>
            <a:xfrm>
              <a:off x="8759330" y="4421626"/>
              <a:ext cx="121514" cy="1283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8759330" y="4549963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8763000" y="4678300"/>
              <a:ext cx="117844" cy="132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8759330" y="4798341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8759330" y="5045321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8759330" y="5173642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8767355" y="5460277"/>
              <a:ext cx="113489" cy="1290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8759330" y="5586452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8759330" y="4927532"/>
              <a:ext cx="121514" cy="1283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8759330" y="5316960"/>
              <a:ext cx="121514" cy="1283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8759330" y="5722193"/>
              <a:ext cx="117844" cy="132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8759330" y="5862395"/>
              <a:ext cx="121514" cy="1283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8759330" y="5998136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8759330" y="6131662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5855881" y="7660540"/>
            <a:ext cx="2192300" cy="1983063"/>
            <a:chOff x="6239541" y="-2310065"/>
            <a:chExt cx="1957975" cy="1809355"/>
          </a:xfrm>
        </p:grpSpPr>
        <p:sp>
          <p:nvSpPr>
            <p:cNvPr id="170" name="泪滴形 169"/>
            <p:cNvSpPr/>
            <p:nvPr/>
          </p:nvSpPr>
          <p:spPr>
            <a:xfrm rot="5400000">
              <a:off x="6257048" y="-2327571"/>
              <a:ext cx="962527" cy="997541"/>
            </a:xfrm>
            <a:prstGeom prst="teardrop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71" name="泪滴形 170"/>
            <p:cNvSpPr/>
            <p:nvPr/>
          </p:nvSpPr>
          <p:spPr>
            <a:xfrm rot="10800000">
              <a:off x="7237087" y="-2310065"/>
              <a:ext cx="960429" cy="962527"/>
            </a:xfrm>
            <a:prstGeom prst="teardrop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72" name="泪滴形 171"/>
            <p:cNvSpPr/>
            <p:nvPr/>
          </p:nvSpPr>
          <p:spPr>
            <a:xfrm rot="16200000">
              <a:off x="7286031" y="-1404338"/>
              <a:ext cx="846828" cy="960427"/>
            </a:xfrm>
            <a:prstGeom prst="teardrop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73" name="泪滴形 172"/>
            <p:cNvSpPr/>
            <p:nvPr/>
          </p:nvSpPr>
          <p:spPr>
            <a:xfrm>
              <a:off x="6260440" y="-1340177"/>
              <a:ext cx="968791" cy="839467"/>
            </a:xfrm>
            <a:prstGeom prst="teardrop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74" name="流程图: 排序 173"/>
            <p:cNvSpPr/>
            <p:nvPr/>
          </p:nvSpPr>
          <p:spPr>
            <a:xfrm>
              <a:off x="6398486" y="-2106468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75" name="流程图: 排序 174"/>
            <p:cNvSpPr/>
            <p:nvPr/>
          </p:nvSpPr>
          <p:spPr>
            <a:xfrm>
              <a:off x="6662310" y="-2214663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76" name="流程图: 排序 175"/>
            <p:cNvSpPr/>
            <p:nvPr/>
          </p:nvSpPr>
          <p:spPr>
            <a:xfrm>
              <a:off x="6573148" y="-1824775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77" name="流程图: 排序 176"/>
            <p:cNvSpPr/>
            <p:nvPr/>
          </p:nvSpPr>
          <p:spPr>
            <a:xfrm>
              <a:off x="6887883" y="-1989969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78" name="流程图: 排序 177"/>
            <p:cNvSpPr/>
            <p:nvPr/>
          </p:nvSpPr>
          <p:spPr>
            <a:xfrm>
              <a:off x="6781921" y="-1726940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79" name="十字星 178"/>
            <p:cNvSpPr/>
            <p:nvPr/>
          </p:nvSpPr>
          <p:spPr>
            <a:xfrm>
              <a:off x="7478908" y="-2149919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0" name="十字星 179"/>
            <p:cNvSpPr/>
            <p:nvPr/>
          </p:nvSpPr>
          <p:spPr>
            <a:xfrm>
              <a:off x="7725727" y="-2204494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1" name="十字星 180"/>
            <p:cNvSpPr/>
            <p:nvPr/>
          </p:nvSpPr>
          <p:spPr>
            <a:xfrm>
              <a:off x="7297593" y="-1843773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2" name="十字星 181"/>
            <p:cNvSpPr/>
            <p:nvPr/>
          </p:nvSpPr>
          <p:spPr>
            <a:xfrm>
              <a:off x="7625716" y="-1899457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3" name="十字星 182"/>
            <p:cNvSpPr/>
            <p:nvPr/>
          </p:nvSpPr>
          <p:spPr>
            <a:xfrm>
              <a:off x="7888214" y="-1857035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4" name="十字星 183"/>
            <p:cNvSpPr/>
            <p:nvPr/>
          </p:nvSpPr>
          <p:spPr>
            <a:xfrm>
              <a:off x="7478908" y="-1640002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5" name="等腰三角形 184"/>
            <p:cNvSpPr/>
            <p:nvPr/>
          </p:nvSpPr>
          <p:spPr>
            <a:xfrm>
              <a:off x="6749394" y="-1256193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6" name="等腰三角形 185"/>
            <p:cNvSpPr/>
            <p:nvPr/>
          </p:nvSpPr>
          <p:spPr>
            <a:xfrm>
              <a:off x="6497403" y="-1231598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7" name="等腰三角形 186"/>
            <p:cNvSpPr/>
            <p:nvPr/>
          </p:nvSpPr>
          <p:spPr>
            <a:xfrm>
              <a:off x="6556143" y="-886068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8" name="等腰三角形 187"/>
            <p:cNvSpPr/>
            <p:nvPr/>
          </p:nvSpPr>
          <p:spPr>
            <a:xfrm>
              <a:off x="6794072" y="-936374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89" name="等腰三角形 188"/>
            <p:cNvSpPr/>
            <p:nvPr/>
          </p:nvSpPr>
          <p:spPr>
            <a:xfrm>
              <a:off x="7011651" y="-1188982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7631839" y="-1153806"/>
              <a:ext cx="146674" cy="18226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7364699" y="-1223710"/>
              <a:ext cx="146674" cy="18226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7897135" y="-934337"/>
              <a:ext cx="146674" cy="18226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7505152" y="-861342"/>
              <a:ext cx="146674" cy="18226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</p:grpSp>
      <p:cxnSp>
        <p:nvCxnSpPr>
          <p:cNvPr id="195" name="直接箭头连接符 194"/>
          <p:cNvCxnSpPr/>
          <p:nvPr/>
        </p:nvCxnSpPr>
        <p:spPr>
          <a:xfrm>
            <a:off x="6743228" y="5892903"/>
            <a:ext cx="1553403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7" name="文本框 196"/>
          <p:cNvSpPr txBox="1"/>
          <p:nvPr/>
        </p:nvSpPr>
        <p:spPr>
          <a:xfrm>
            <a:off x="6873030" y="5240921"/>
            <a:ext cx="155340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i="1" dirty="0">
                <a:latin typeface="Cambria" panose="02040503050406030204" pitchFamily="18" charset="0"/>
                <a:ea typeface="Cambria" panose="02040503050406030204" pitchFamily="18" charset="0"/>
              </a:rPr>
              <a:t>flatten</a:t>
            </a:r>
            <a:endParaRPr lang="zh-CN" altLang="en-US" sz="2658" i="1" dirty="0">
              <a:latin typeface="Cambria" panose="02040503050406030204" pitchFamily="18" charset="0"/>
            </a:endParaRPr>
          </a:p>
        </p:txBody>
      </p:sp>
      <p:cxnSp>
        <p:nvCxnSpPr>
          <p:cNvPr id="198" name="直接箭头连接符 197"/>
          <p:cNvCxnSpPr/>
          <p:nvPr/>
        </p:nvCxnSpPr>
        <p:spPr>
          <a:xfrm>
            <a:off x="8593188" y="3425745"/>
            <a:ext cx="0" cy="139323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0" name="文本框 199"/>
          <p:cNvSpPr txBox="1"/>
          <p:nvPr/>
        </p:nvSpPr>
        <p:spPr>
          <a:xfrm>
            <a:off x="8844772" y="3717606"/>
            <a:ext cx="155340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b="1" i="1" dirty="0">
                <a:latin typeface="Cambria" panose="02040503050406030204" pitchFamily="18" charset="0"/>
                <a:ea typeface="Cambria" panose="02040503050406030204" pitchFamily="18" charset="0"/>
              </a:rPr>
              <a:t>flatten</a:t>
            </a:r>
            <a:endParaRPr lang="zh-CN" altLang="en-US" sz="2658" b="1" i="1" dirty="0">
              <a:latin typeface="Cambria" panose="02040503050406030204" pitchFamily="18" charset="0"/>
            </a:endParaRPr>
          </a:p>
        </p:txBody>
      </p:sp>
      <p:cxnSp>
        <p:nvCxnSpPr>
          <p:cNvPr id="201" name="直接连接符 200"/>
          <p:cNvCxnSpPr/>
          <p:nvPr/>
        </p:nvCxnSpPr>
        <p:spPr>
          <a:xfrm flipH="1" flipV="1">
            <a:off x="4084319" y="-235564"/>
            <a:ext cx="9567" cy="60149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/>
          <p:cNvSpPr txBox="1"/>
          <p:nvPr/>
        </p:nvSpPr>
        <p:spPr>
          <a:xfrm>
            <a:off x="-2331060" y="-481264"/>
            <a:ext cx="6661996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53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     Extraction</a:t>
            </a:r>
            <a:endParaRPr lang="zh-CN" altLang="en-US" sz="2953" b="1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9176248" y="5157314"/>
            <a:ext cx="3072881" cy="3388177"/>
          </a:xfrm>
          <a:prstGeom prst="rect">
            <a:avLst/>
          </a:prstGeom>
          <a:gradFill>
            <a:gsLst>
              <a:gs pos="49000">
                <a:schemeClr val="accent1">
                  <a:lumMod val="5000"/>
                  <a:lumOff val="95000"/>
                  <a:alpha val="77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10000">
                <a:schemeClr val="accent6">
                  <a:lumMod val="40000"/>
                  <a:lumOff val="60000"/>
                  <a:alpha val="65000"/>
                </a:schemeClr>
              </a:gs>
              <a:gs pos="41000">
                <a:srgbClr val="FACB9F">
                  <a:alpha val="54000"/>
                </a:srgbClr>
              </a:gs>
              <a:gs pos="83000">
                <a:schemeClr val="accent6">
                  <a:lumMod val="60000"/>
                  <a:lumOff val="40000"/>
                  <a:alpha val="37000"/>
                </a:schemeClr>
              </a:gs>
              <a:gs pos="100000">
                <a:schemeClr val="accent6">
                  <a:lumMod val="40000"/>
                  <a:lumOff val="60000"/>
                  <a:alpha val="70000"/>
                </a:schemeClr>
              </a:gs>
            </a:gsLst>
            <a:lin ang="5400000" scaled="1"/>
          </a:gra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207" name="半闭框 206"/>
          <p:cNvSpPr/>
          <p:nvPr/>
        </p:nvSpPr>
        <p:spPr>
          <a:xfrm>
            <a:off x="8903461" y="4818976"/>
            <a:ext cx="3426699" cy="4402266"/>
          </a:xfrm>
          <a:prstGeom prst="halfFrame">
            <a:avLst>
              <a:gd name="adj1" fmla="val 4765"/>
              <a:gd name="adj2" fmla="val 3359"/>
            </a:avLst>
          </a:prstGeom>
          <a:gradFill>
            <a:gsLst>
              <a:gs pos="4900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10000">
                <a:schemeClr val="accent6">
                  <a:lumMod val="40000"/>
                  <a:lumOff val="60000"/>
                </a:schemeClr>
              </a:gs>
              <a:gs pos="41000">
                <a:srgbClr val="FACB9F"/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>
              <a:solidFill>
                <a:schemeClr val="tx1"/>
              </a:solidFill>
            </a:endParaRPr>
          </a:p>
        </p:txBody>
      </p:sp>
      <p:cxnSp>
        <p:nvCxnSpPr>
          <p:cNvPr id="209" name="直接连接符 208"/>
          <p:cNvCxnSpPr/>
          <p:nvPr/>
        </p:nvCxnSpPr>
        <p:spPr>
          <a:xfrm>
            <a:off x="9176248" y="7512959"/>
            <a:ext cx="30728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>
            <a:off x="10135500" y="5157314"/>
            <a:ext cx="4800" cy="33881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矩形 217"/>
          <p:cNvSpPr/>
          <p:nvPr/>
        </p:nvSpPr>
        <p:spPr>
          <a:xfrm>
            <a:off x="21516997" y="731207"/>
            <a:ext cx="1553403" cy="89887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219" name="文本框 218"/>
          <p:cNvSpPr txBox="1"/>
          <p:nvPr/>
        </p:nvSpPr>
        <p:spPr>
          <a:xfrm>
            <a:off x="21781213" y="1034351"/>
            <a:ext cx="2095567" cy="100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906" dirty="0">
                <a:latin typeface="Monotype Corsiva" panose="03010101010201010101" pitchFamily="66" charset="0"/>
                <a:ea typeface="Cambria" panose="02040503050406030204" pitchFamily="18" charset="0"/>
                <a:cs typeface="Calibri" panose="020F0502020204030204" pitchFamily="34" charset="0"/>
              </a:rPr>
              <a:t>M</a:t>
            </a:r>
            <a:endParaRPr lang="zh-CN" altLang="en-US" sz="5906" dirty="0">
              <a:latin typeface="Monotype Corsiva" panose="03010101010201010101" pitchFamily="66" charset="0"/>
              <a:cs typeface="Calibri" panose="020F0502020204030204" pitchFamily="34" charset="0"/>
            </a:endParaRPr>
          </a:p>
        </p:txBody>
      </p:sp>
      <p:cxnSp>
        <p:nvCxnSpPr>
          <p:cNvPr id="221" name="直接连接符 220"/>
          <p:cNvCxnSpPr/>
          <p:nvPr/>
        </p:nvCxnSpPr>
        <p:spPr>
          <a:xfrm flipH="1" flipV="1">
            <a:off x="3894622" y="96985"/>
            <a:ext cx="8332934" cy="1011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flipH="1" flipV="1">
            <a:off x="16476529" y="-141536"/>
            <a:ext cx="9567" cy="60149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/>
          <p:cNvSpPr txBox="1"/>
          <p:nvPr/>
        </p:nvSpPr>
        <p:spPr>
          <a:xfrm>
            <a:off x="8664883" y="-446065"/>
            <a:ext cx="6661996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53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Correspondence   Discovery</a:t>
            </a:r>
            <a:endParaRPr lang="zh-CN" altLang="en-US" sz="2953" b="1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25" name="文本框 224"/>
          <p:cNvSpPr txBox="1"/>
          <p:nvPr/>
        </p:nvSpPr>
        <p:spPr>
          <a:xfrm rot="5400000">
            <a:off x="19875699" y="5227033"/>
            <a:ext cx="4835999" cy="81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724" dirty="0">
                <a:latin typeface="Cambria" panose="02040503050406030204" pitchFamily="18" charset="0"/>
                <a:ea typeface="Cambria" panose="02040503050406030204" pitchFamily="18" charset="0"/>
              </a:rPr>
              <a:t>Mask Decoder</a:t>
            </a:r>
            <a:endParaRPr lang="zh-CN" altLang="en-US" sz="4724" dirty="0">
              <a:latin typeface="Cambria" panose="02040503050406030204" pitchFamily="18" charset="0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14500663" y="757153"/>
            <a:ext cx="5098745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53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Finer  Image  Embedding</a:t>
            </a:r>
            <a:endParaRPr lang="zh-CN" altLang="en-US" sz="2953" b="1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3631107" y="8372007"/>
            <a:ext cx="5662149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96" b="1" dirty="0">
                <a:solidFill>
                  <a:srgbClr val="FF0000"/>
                </a:solidFill>
                <a:sym typeface="Wingdings" panose="05000000000000000000" pitchFamily="2" charset="2"/>
              </a:rPr>
              <a:t></a:t>
            </a:r>
            <a:endParaRPr lang="zh-CN" altLang="en-US" sz="6496" b="1" dirty="0">
              <a:solidFill>
                <a:srgbClr val="FF0000"/>
              </a:solidFill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21822366" y="8147452"/>
            <a:ext cx="5662149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96" b="1" dirty="0">
                <a:solidFill>
                  <a:srgbClr val="FF0000"/>
                </a:solidFill>
                <a:sym typeface="Wingdings" panose="05000000000000000000" pitchFamily="2" charset="2"/>
              </a:rPr>
              <a:t></a:t>
            </a:r>
            <a:endParaRPr lang="zh-CN" altLang="en-US" sz="6496" b="1" dirty="0">
              <a:solidFill>
                <a:srgbClr val="FF0000"/>
              </a:solidFill>
            </a:endParaRPr>
          </a:p>
        </p:txBody>
      </p:sp>
      <p:cxnSp>
        <p:nvCxnSpPr>
          <p:cNvPr id="235" name="直接连接符 234"/>
          <p:cNvCxnSpPr/>
          <p:nvPr/>
        </p:nvCxnSpPr>
        <p:spPr>
          <a:xfrm flipH="1" flipV="1">
            <a:off x="8782557" y="94613"/>
            <a:ext cx="19644482" cy="7957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/>
          <p:cNvSpPr txBox="1"/>
          <p:nvPr/>
        </p:nvSpPr>
        <p:spPr>
          <a:xfrm>
            <a:off x="11173249" y="4170202"/>
            <a:ext cx="238446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b="1" dirty="0">
                <a:latin typeface="Cambria" panose="02040503050406030204" pitchFamily="18" charset="0"/>
                <a:ea typeface="Cambria" panose="02040503050406030204" pitchFamily="18" charset="0"/>
              </a:rPr>
              <a:t>(HW, )</a:t>
            </a:r>
            <a:endParaRPr lang="zh-CN" altLang="en-US" sz="2658" b="1" dirty="0">
              <a:latin typeface="Cambria" panose="02040503050406030204" pitchFamily="18" charset="0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9077309" y="9031604"/>
            <a:ext cx="238446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b="1" dirty="0">
                <a:latin typeface="Cambria" panose="02040503050406030204" pitchFamily="18" charset="0"/>
                <a:ea typeface="Cambria" panose="02040503050406030204" pitchFamily="18" charset="0"/>
              </a:rPr>
              <a:t>(HW,)</a:t>
            </a:r>
            <a:endParaRPr lang="zh-CN" altLang="en-US" sz="2658" b="1" dirty="0">
              <a:latin typeface="Cambria" panose="02040503050406030204" pitchFamily="18" charset="0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4249951" y="6861689"/>
            <a:ext cx="2023662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4" b="1" dirty="0">
                <a:latin typeface="Cambria" panose="02040503050406030204" pitchFamily="18" charset="0"/>
                <a:ea typeface="Cambria" panose="02040503050406030204" pitchFamily="18" charset="0"/>
              </a:rPr>
              <a:t>…….</a:t>
            </a:r>
            <a:endParaRPr lang="zh-CN" altLang="en-US" sz="4134" b="1" dirty="0">
              <a:latin typeface="Cambria" panose="02040503050406030204" pitchFamily="18" charset="0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9429786" y="5411085"/>
            <a:ext cx="3072881" cy="3388177"/>
          </a:xfrm>
          <a:prstGeom prst="rect">
            <a:avLst/>
          </a:prstGeom>
          <a:gradFill>
            <a:gsLst>
              <a:gs pos="49000">
                <a:schemeClr val="accent1">
                  <a:lumMod val="5000"/>
                  <a:lumOff val="95000"/>
                  <a:alpha val="77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10000">
                <a:schemeClr val="accent6">
                  <a:lumMod val="40000"/>
                  <a:lumOff val="60000"/>
                  <a:alpha val="65000"/>
                </a:schemeClr>
              </a:gs>
              <a:gs pos="41000">
                <a:srgbClr val="FACB9F">
                  <a:alpha val="54000"/>
                </a:srgbClr>
              </a:gs>
              <a:gs pos="83000">
                <a:schemeClr val="accent6">
                  <a:lumMod val="60000"/>
                  <a:lumOff val="40000"/>
                  <a:alpha val="37000"/>
                </a:schemeClr>
              </a:gs>
              <a:gs pos="100000">
                <a:schemeClr val="accent6">
                  <a:lumMod val="40000"/>
                  <a:lumOff val="60000"/>
                  <a:alpha val="70000"/>
                </a:schemeClr>
              </a:gs>
            </a:gsLst>
            <a:lin ang="5400000" scaled="1"/>
          </a:gra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252" name="矩形 251"/>
          <p:cNvSpPr/>
          <p:nvPr/>
        </p:nvSpPr>
        <p:spPr>
          <a:xfrm>
            <a:off x="9656160" y="5636230"/>
            <a:ext cx="3072881" cy="3388177"/>
          </a:xfrm>
          <a:prstGeom prst="rect">
            <a:avLst/>
          </a:prstGeom>
          <a:gradFill>
            <a:gsLst>
              <a:gs pos="49000">
                <a:schemeClr val="accent1">
                  <a:lumMod val="5000"/>
                  <a:lumOff val="95000"/>
                  <a:alpha val="77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10000">
                <a:schemeClr val="accent6">
                  <a:lumMod val="40000"/>
                  <a:lumOff val="60000"/>
                  <a:alpha val="65000"/>
                </a:schemeClr>
              </a:gs>
              <a:gs pos="41000">
                <a:srgbClr val="FACB9F">
                  <a:alpha val="54000"/>
                </a:srgbClr>
              </a:gs>
              <a:gs pos="83000">
                <a:schemeClr val="accent6">
                  <a:lumMod val="60000"/>
                  <a:lumOff val="40000"/>
                  <a:alpha val="37000"/>
                </a:schemeClr>
              </a:gs>
              <a:gs pos="100000">
                <a:schemeClr val="accent6">
                  <a:lumMod val="40000"/>
                  <a:lumOff val="60000"/>
                  <a:alpha val="70000"/>
                </a:schemeClr>
              </a:gs>
            </a:gsLst>
            <a:lin ang="5400000" scaled="1"/>
          </a:gra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cxnSp>
        <p:nvCxnSpPr>
          <p:cNvPr id="255" name="直接箭头连接符 254"/>
          <p:cNvCxnSpPr/>
          <p:nvPr/>
        </p:nvCxnSpPr>
        <p:spPr>
          <a:xfrm>
            <a:off x="8903468" y="4848919"/>
            <a:ext cx="1339498" cy="151711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文本框 256"/>
          <p:cNvSpPr txBox="1"/>
          <p:nvPr/>
        </p:nvSpPr>
        <p:spPr>
          <a:xfrm>
            <a:off x="10242966" y="6147726"/>
            <a:ext cx="238446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b="1" dirty="0">
                <a:latin typeface="Cambria" panose="02040503050406030204" pitchFamily="18" charset="0"/>
                <a:ea typeface="Cambria" panose="02040503050406030204" pitchFamily="18" charset="0"/>
              </a:rPr>
              <a:t>(C, )</a:t>
            </a:r>
            <a:endParaRPr lang="zh-CN" altLang="en-US" sz="2658" b="1" dirty="0">
              <a:latin typeface="Cambria" panose="02040503050406030204" pitchFamily="18" charset="0"/>
            </a:endParaRPr>
          </a:p>
        </p:txBody>
      </p:sp>
      <p:cxnSp>
        <p:nvCxnSpPr>
          <p:cNvPr id="259" name="直接连接符 258"/>
          <p:cNvCxnSpPr/>
          <p:nvPr/>
        </p:nvCxnSpPr>
        <p:spPr>
          <a:xfrm flipH="1" flipV="1">
            <a:off x="22416695" y="-106428"/>
            <a:ext cx="9567" cy="60149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/>
          <p:nvPr/>
        </p:nvCxnSpPr>
        <p:spPr>
          <a:xfrm flipV="1">
            <a:off x="1289481" y="393062"/>
            <a:ext cx="2154236" cy="11565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椭圆 278"/>
          <p:cNvSpPr/>
          <p:nvPr/>
        </p:nvSpPr>
        <p:spPr>
          <a:xfrm>
            <a:off x="12954384" y="6469535"/>
            <a:ext cx="815655" cy="834592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283" name="椭圆 282"/>
          <p:cNvSpPr/>
          <p:nvPr/>
        </p:nvSpPr>
        <p:spPr>
          <a:xfrm>
            <a:off x="16810585" y="4300982"/>
            <a:ext cx="193581" cy="191306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cxnSp>
        <p:nvCxnSpPr>
          <p:cNvPr id="285" name="直接连接符 284"/>
          <p:cNvCxnSpPr>
            <a:stCxn id="279" idx="7"/>
            <a:endCxn id="279" idx="3"/>
          </p:cNvCxnSpPr>
          <p:nvPr/>
        </p:nvCxnSpPr>
        <p:spPr>
          <a:xfrm flipH="1">
            <a:off x="13073834" y="6591758"/>
            <a:ext cx="576756" cy="59014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椭圆 286"/>
          <p:cNvSpPr/>
          <p:nvPr/>
        </p:nvSpPr>
        <p:spPr>
          <a:xfrm>
            <a:off x="16782459" y="7169837"/>
            <a:ext cx="193581" cy="191306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cxnSp>
        <p:nvCxnSpPr>
          <p:cNvPr id="289" name="曲线连接符 288"/>
          <p:cNvCxnSpPr>
            <a:endCxn id="283" idx="2"/>
          </p:cNvCxnSpPr>
          <p:nvPr/>
        </p:nvCxnSpPr>
        <p:spPr>
          <a:xfrm flipV="1">
            <a:off x="16132302" y="4396634"/>
            <a:ext cx="678283" cy="506086"/>
          </a:xfrm>
          <a:prstGeom prst="curvedConnector3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曲线连接符 290"/>
          <p:cNvCxnSpPr>
            <a:endCxn id="287" idx="2"/>
          </p:cNvCxnSpPr>
          <p:nvPr/>
        </p:nvCxnSpPr>
        <p:spPr>
          <a:xfrm>
            <a:off x="16132302" y="6886832"/>
            <a:ext cx="650157" cy="378659"/>
          </a:xfrm>
          <a:prstGeom prst="curvedConnector3">
            <a:avLst/>
          </a:prstGeom>
          <a:ln w="28575">
            <a:solidFill>
              <a:srgbClr val="83AE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云形 291"/>
          <p:cNvSpPr/>
          <p:nvPr/>
        </p:nvSpPr>
        <p:spPr>
          <a:xfrm>
            <a:off x="16860712" y="2215398"/>
            <a:ext cx="4625431" cy="3420826"/>
          </a:xfrm>
          <a:prstGeom prst="cloud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293" name="云形 292"/>
          <p:cNvSpPr/>
          <p:nvPr/>
        </p:nvSpPr>
        <p:spPr>
          <a:xfrm>
            <a:off x="16860712" y="5814125"/>
            <a:ext cx="4055754" cy="3420826"/>
          </a:xfrm>
          <a:prstGeom prst="cloud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cxnSp>
        <p:nvCxnSpPr>
          <p:cNvPr id="294" name="直接连接符 293"/>
          <p:cNvCxnSpPr>
            <a:stCxn id="279" idx="5"/>
            <a:endCxn id="279" idx="1"/>
          </p:cNvCxnSpPr>
          <p:nvPr/>
        </p:nvCxnSpPr>
        <p:spPr>
          <a:xfrm flipH="1" flipV="1">
            <a:off x="13073834" y="6591758"/>
            <a:ext cx="576756" cy="59014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直角上箭头 296"/>
          <p:cNvSpPr/>
          <p:nvPr/>
        </p:nvSpPr>
        <p:spPr>
          <a:xfrm rot="5400000">
            <a:off x="20465774" y="5114440"/>
            <a:ext cx="1178385" cy="86122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298" name="直角上箭头 297"/>
          <p:cNvSpPr/>
          <p:nvPr/>
        </p:nvSpPr>
        <p:spPr>
          <a:xfrm rot="5400000">
            <a:off x="20465774" y="8216742"/>
            <a:ext cx="1178385" cy="86122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299" name="矩形 298"/>
          <p:cNvSpPr/>
          <p:nvPr/>
        </p:nvSpPr>
        <p:spPr>
          <a:xfrm>
            <a:off x="18179985" y="2898646"/>
            <a:ext cx="2024497" cy="20040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300" name="矩形 299"/>
          <p:cNvSpPr/>
          <p:nvPr/>
        </p:nvSpPr>
        <p:spPr>
          <a:xfrm>
            <a:off x="17361175" y="6923761"/>
            <a:ext cx="2222178" cy="672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302" name="文本框 301"/>
          <p:cNvSpPr txBox="1"/>
          <p:nvPr/>
        </p:nvSpPr>
        <p:spPr>
          <a:xfrm>
            <a:off x="17123639" y="-364060"/>
            <a:ext cx="6661996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53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IC  Instruction Extraction</a:t>
            </a:r>
            <a:endParaRPr lang="zh-CN" altLang="en-US" sz="2953" b="1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24085736" y="-396416"/>
            <a:ext cx="6661996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53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Mask Decoding</a:t>
            </a:r>
            <a:endParaRPr lang="zh-CN" altLang="en-US" sz="2953" b="1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07" name="右箭头 306"/>
          <p:cNvSpPr/>
          <p:nvPr/>
        </p:nvSpPr>
        <p:spPr>
          <a:xfrm>
            <a:off x="23328223" y="4768257"/>
            <a:ext cx="685416" cy="59073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pic>
        <p:nvPicPr>
          <p:cNvPr id="308" name="图片 30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558" y="2714635"/>
            <a:ext cx="5233721" cy="5233721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309" name="右箭头 308"/>
          <p:cNvSpPr/>
          <p:nvPr/>
        </p:nvSpPr>
        <p:spPr>
          <a:xfrm rot="16200000">
            <a:off x="10211695" y="1689525"/>
            <a:ext cx="1068887" cy="69593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658"/>
          </a:p>
        </p:txBody>
      </p:sp>
      <p:sp>
        <p:nvSpPr>
          <p:cNvPr id="310" name="文本框 309"/>
          <p:cNvSpPr txBox="1"/>
          <p:nvPr/>
        </p:nvSpPr>
        <p:spPr>
          <a:xfrm>
            <a:off x="5845397" y="5644808"/>
            <a:ext cx="1233567" cy="63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43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f_r</a:t>
            </a:r>
            <a:endParaRPr lang="zh-CN" altLang="en-US" sz="3543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11" name="文本框 310"/>
          <p:cNvSpPr txBox="1"/>
          <p:nvPr/>
        </p:nvSpPr>
        <p:spPr>
          <a:xfrm>
            <a:off x="18086489" y="3425804"/>
            <a:ext cx="202449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Coarse mask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cxnSp>
        <p:nvCxnSpPr>
          <p:cNvPr id="313" name="直接连接符 312"/>
          <p:cNvCxnSpPr/>
          <p:nvPr/>
        </p:nvCxnSpPr>
        <p:spPr>
          <a:xfrm flipH="1">
            <a:off x="17763851" y="6886831"/>
            <a:ext cx="8935" cy="704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/>
          <p:nvPr/>
        </p:nvCxnSpPr>
        <p:spPr>
          <a:xfrm flipH="1">
            <a:off x="18388897" y="6899524"/>
            <a:ext cx="8935" cy="704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连接符 318"/>
          <p:cNvCxnSpPr/>
          <p:nvPr/>
        </p:nvCxnSpPr>
        <p:spPr>
          <a:xfrm flipH="1">
            <a:off x="18863641" y="6875692"/>
            <a:ext cx="8935" cy="704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接连接符 319"/>
          <p:cNvCxnSpPr/>
          <p:nvPr/>
        </p:nvCxnSpPr>
        <p:spPr>
          <a:xfrm flipH="1">
            <a:off x="19232269" y="6886831"/>
            <a:ext cx="8935" cy="704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1" name="图片 3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111" y="2965187"/>
            <a:ext cx="1853789" cy="1853789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</a:ln>
        </p:spPr>
      </p:pic>
      <p:pic>
        <p:nvPicPr>
          <p:cNvPr id="322" name="图片 3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814" y="5146770"/>
            <a:ext cx="1865475" cy="186547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323" name="图片 3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39" y="7740699"/>
            <a:ext cx="1949531" cy="194953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324" name="文本框 323"/>
          <p:cNvSpPr txBox="1"/>
          <p:nvPr/>
        </p:nvSpPr>
        <p:spPr>
          <a:xfrm>
            <a:off x="17568919" y="7804353"/>
            <a:ext cx="2024497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Visual Feature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5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78761"/>
              </p:ext>
            </p:extLst>
          </p:nvPr>
        </p:nvGraphicFramePr>
        <p:xfrm>
          <a:off x="686866" y="-997476"/>
          <a:ext cx="16840096" cy="2562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728">
                  <a:extLst>
                    <a:ext uri="{9D8B030D-6E8A-4147-A177-3AD203B41FA5}">
                      <a16:colId xmlns:a16="http://schemas.microsoft.com/office/drawing/2014/main" val="3026617682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2666625940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968267113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1079333157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3872466860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3066641908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1579617842"/>
                    </a:ext>
                  </a:extLst>
                </a:gridCol>
              </a:tblGrid>
              <a:tr h="854309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Support=48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ACDC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WBC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SCD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248713823"/>
                  </a:ext>
                </a:extLst>
              </a:tr>
              <a:tr h="854309">
                <a:tc>
                  <a:txBody>
                    <a:bodyPr/>
                    <a:lstStyle/>
                    <a:p>
                      <a:r>
                        <a:rPr lang="en-US" altLang="zh-CN" sz="2700" b="1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b="1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55.32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71.00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91.03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40.41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86.61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64.31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816130848"/>
                  </a:ext>
                </a:extLst>
              </a:tr>
              <a:tr h="854309">
                <a:tc>
                  <a:txBody>
                    <a:bodyPr/>
                    <a:lstStyle/>
                    <a:p>
                      <a:r>
                        <a:rPr lang="en-US" altLang="zh-CN" sz="2700" b="1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Ours</a:t>
                      </a:r>
                      <a:endParaRPr lang="zh-CN" altLang="en-US" sz="2700" b="1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59.39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51.95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89.81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 19.21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79.93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61.56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092518191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636387"/>
              </p:ext>
            </p:extLst>
          </p:nvPr>
        </p:nvGraphicFramePr>
        <p:xfrm>
          <a:off x="349353" y="2687035"/>
          <a:ext cx="16840096" cy="2562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728">
                  <a:extLst>
                    <a:ext uri="{9D8B030D-6E8A-4147-A177-3AD203B41FA5}">
                      <a16:colId xmlns:a16="http://schemas.microsoft.com/office/drawing/2014/main" val="3026617682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2666625940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968267113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1079333157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3872466860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3066641908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1579617842"/>
                    </a:ext>
                  </a:extLst>
                </a:gridCol>
              </a:tblGrid>
              <a:tr h="854309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Support=48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ACDC</a:t>
                      </a:r>
                      <a:endParaRPr lang="zh-CN" altLang="en-US" sz="27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WBC</a:t>
                      </a:r>
                      <a:endParaRPr lang="zh-CN" altLang="en-US" sz="27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SCD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248713823"/>
                  </a:ext>
                </a:extLst>
              </a:tr>
              <a:tr h="854309">
                <a:tc>
                  <a:txBody>
                    <a:bodyPr/>
                    <a:lstStyle/>
                    <a:p>
                      <a:r>
                        <a:rPr lang="en-US" altLang="zh-CN" sz="2700" b="1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b="1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56.19</a:t>
                      </a:r>
                      <a:endParaRPr lang="zh-CN" altLang="en-US" sz="27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91.86</a:t>
                      </a:r>
                      <a:endParaRPr lang="zh-CN" altLang="en-US" sz="27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84.38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55.93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816130848"/>
                  </a:ext>
                </a:extLst>
              </a:tr>
              <a:tr h="854309">
                <a:tc>
                  <a:txBody>
                    <a:bodyPr/>
                    <a:lstStyle/>
                    <a:p>
                      <a:r>
                        <a:rPr lang="en-US" altLang="zh-CN" sz="2700" b="1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Ours-SAMED</a:t>
                      </a:r>
                      <a:endParaRPr lang="zh-CN" altLang="en-US" sz="2700" b="1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59.44</a:t>
                      </a:r>
                      <a:endParaRPr lang="zh-CN" altLang="en-US" sz="27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90.26</a:t>
                      </a:r>
                      <a:endParaRPr lang="zh-CN" altLang="en-US" sz="27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79.92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59.58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09251819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40965"/>
              </p:ext>
            </p:extLst>
          </p:nvPr>
        </p:nvGraphicFramePr>
        <p:xfrm>
          <a:off x="349353" y="5647497"/>
          <a:ext cx="16840096" cy="2666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728">
                  <a:extLst>
                    <a:ext uri="{9D8B030D-6E8A-4147-A177-3AD203B41FA5}">
                      <a16:colId xmlns:a16="http://schemas.microsoft.com/office/drawing/2014/main" val="3026617682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2666625940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968267113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1079333157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3872466860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3066641908"/>
                    </a:ext>
                  </a:extLst>
                </a:gridCol>
                <a:gridCol w="2405728">
                  <a:extLst>
                    <a:ext uri="{9D8B030D-6E8A-4147-A177-3AD203B41FA5}">
                      <a16:colId xmlns:a16="http://schemas.microsoft.com/office/drawing/2014/main" val="1579617842"/>
                    </a:ext>
                  </a:extLst>
                </a:gridCol>
              </a:tblGrid>
              <a:tr h="854309"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Support=48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ACDC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SPINE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WBC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</a:rPr>
                        <a:t>      STARE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PANDENTAL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SCD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248713823"/>
                  </a:ext>
                </a:extLst>
              </a:tr>
              <a:tr h="854309">
                <a:tc>
                  <a:txBody>
                    <a:bodyPr/>
                    <a:lstStyle/>
                    <a:p>
                      <a:r>
                        <a:rPr lang="en-US" altLang="zh-CN" sz="2700" b="1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Universeg</a:t>
                      </a:r>
                      <a:endParaRPr lang="zh-CN" altLang="en-US" sz="2700" b="1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40.87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816130848"/>
                  </a:ext>
                </a:extLst>
              </a:tr>
              <a:tr h="945035">
                <a:tc>
                  <a:txBody>
                    <a:bodyPr/>
                    <a:lstStyle/>
                    <a:p>
                      <a:r>
                        <a:rPr lang="en-US" altLang="zh-CN" sz="2700" b="1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Ours-MEDSAM</a:t>
                      </a:r>
                      <a:endParaRPr lang="zh-CN" altLang="en-US" sz="2700" b="1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</a:t>
                      </a:r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r>
                        <a:rPr lang="en-US" altLang="zh-CN" sz="27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     43.30</a:t>
                      </a:r>
                      <a:endParaRPr lang="zh-CN" altLang="en-US" sz="2700" dirty="0"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rgbClr val="FF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09251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8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074624"/>
              </p:ext>
            </p:extLst>
          </p:nvPr>
        </p:nvGraphicFramePr>
        <p:xfrm>
          <a:off x="1743814" y="-683652"/>
          <a:ext cx="13453620" cy="2600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810">
                  <a:extLst>
                    <a:ext uri="{9D8B030D-6E8A-4147-A177-3AD203B41FA5}">
                      <a16:colId xmlns:a16="http://schemas.microsoft.com/office/drawing/2014/main" val="3683366722"/>
                    </a:ext>
                  </a:extLst>
                </a:gridCol>
                <a:gridCol w="6726810">
                  <a:extLst>
                    <a:ext uri="{9D8B030D-6E8A-4147-A177-3AD203B41FA5}">
                      <a16:colId xmlns:a16="http://schemas.microsoft.com/office/drawing/2014/main" val="1261377840"/>
                    </a:ext>
                  </a:extLst>
                </a:gridCol>
              </a:tblGrid>
              <a:tr h="547520"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402811790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zh-CN" altLang="en-US" sz="2700" dirty="0" smtClean="0"/>
                        <a:t>调整</a:t>
                      </a:r>
                      <a:r>
                        <a:rPr lang="en-US" altLang="zh-CN" sz="2700" dirty="0" smtClean="0"/>
                        <a:t>LORA</a:t>
                      </a:r>
                      <a:r>
                        <a:rPr lang="zh-CN" altLang="en-US" sz="2700" baseline="0" dirty="0" smtClean="0"/>
                        <a:t> 试一下</a:t>
                      </a:r>
                      <a:r>
                        <a:rPr lang="en-US" altLang="zh-CN" sz="2700" baseline="0" dirty="0" smtClean="0"/>
                        <a:t>rank=64</a:t>
                      </a:r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851678049"/>
                  </a:ext>
                </a:extLst>
              </a:tr>
              <a:tr h="945035">
                <a:tc>
                  <a:txBody>
                    <a:bodyPr/>
                    <a:lstStyle/>
                    <a:p>
                      <a:r>
                        <a:rPr lang="zh-CN" altLang="en-US" sz="2700" dirty="0" smtClean="0"/>
                        <a:t>保证前面的参数不动，只调整</a:t>
                      </a:r>
                      <a:r>
                        <a:rPr lang="en-US" altLang="zh-CN" sz="2700" dirty="0" smtClean="0"/>
                        <a:t>SAM</a:t>
                      </a:r>
                      <a:r>
                        <a:rPr lang="zh-CN" altLang="en-US" sz="2700" dirty="0" smtClean="0"/>
                        <a:t>和</a:t>
                      </a:r>
                      <a:r>
                        <a:rPr lang="en-US" altLang="zh-CN" sz="2700" dirty="0" smtClean="0"/>
                        <a:t>DINO</a:t>
                      </a:r>
                      <a:r>
                        <a:rPr lang="zh-CN" altLang="en-US" sz="2700" dirty="0" smtClean="0"/>
                        <a:t>的融合结构</a:t>
                      </a:r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2098604892"/>
                  </a:ext>
                </a:extLst>
              </a:tr>
              <a:tr h="547520">
                <a:tc>
                  <a:txBody>
                    <a:bodyPr/>
                    <a:lstStyle/>
                    <a:p>
                      <a:r>
                        <a:rPr lang="zh-CN" altLang="en-US" sz="2700" dirty="0" smtClean="0"/>
                        <a:t>尝试一下</a:t>
                      </a:r>
                      <a:r>
                        <a:rPr lang="en-US" altLang="zh-CN" sz="2700" dirty="0" smtClean="0"/>
                        <a:t>cross-prompt</a:t>
                      </a:r>
                      <a:r>
                        <a:rPr lang="zh-CN" altLang="en-US" sz="2700" dirty="0" smtClean="0"/>
                        <a:t>部分</a:t>
                      </a:r>
                      <a:endParaRPr lang="zh-CN" altLang="en-US" sz="2700" dirty="0"/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endParaRPr lang="zh-CN" altLang="en-US" sz="2700" dirty="0"/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5689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1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46" y="-411832"/>
            <a:ext cx="2721031" cy="27210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02" y="-411832"/>
            <a:ext cx="2721031" cy="27210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46" y="2602234"/>
            <a:ext cx="2721031" cy="27210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02" y="2602234"/>
            <a:ext cx="2721031" cy="27210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38" y="-411832"/>
            <a:ext cx="2721031" cy="27210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38" y="2602234"/>
            <a:ext cx="2721031" cy="272103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13460" y="-1131341"/>
            <a:ext cx="273149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/>
              <a:t>    </a:t>
            </a:r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W/o </a:t>
            </a:r>
            <a:r>
              <a:rPr lang="en-US" altLang="zh-CN" sz="2658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lora</a:t>
            </a:r>
            <a:endParaRPr lang="zh-CN" altLang="en-US" sz="2658" dirty="0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84233" y="-1131342"/>
            <a:ext cx="273149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/>
              <a:t>         </a:t>
            </a:r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GT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62824" y="-1044236"/>
            <a:ext cx="273149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/>
              <a:t>    </a:t>
            </a:r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With </a:t>
            </a:r>
            <a:r>
              <a:rPr lang="en-US" altLang="zh-CN" sz="2658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lora</a:t>
            </a:r>
            <a:endParaRPr lang="zh-CN" altLang="en-US" sz="2658" dirty="0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84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60" y="415637"/>
            <a:ext cx="2285999" cy="2285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77" y="415637"/>
            <a:ext cx="2285999" cy="22859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60" y="3141085"/>
            <a:ext cx="2285999" cy="22763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77" y="3141085"/>
            <a:ext cx="2276313" cy="22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8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32673"/>
              </p:ext>
            </p:extLst>
          </p:nvPr>
        </p:nvGraphicFramePr>
        <p:xfrm>
          <a:off x="1695448" y="1104900"/>
          <a:ext cx="13247952" cy="154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94">
                  <a:extLst>
                    <a:ext uri="{9D8B030D-6E8A-4147-A177-3AD203B41FA5}">
                      <a16:colId xmlns:a16="http://schemas.microsoft.com/office/drawing/2014/main" val="4245955353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1830547640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895531388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717880198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1285134392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363165097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3573504757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2182069254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SCD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  ACDC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SPINE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WBC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PANDENTAL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Monuseg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5653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64.24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53.83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78.51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----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85.95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26.59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0715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59.93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62.84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66.04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91.67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----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80.97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61.14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884851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65161"/>
              </p:ext>
            </p:extLst>
          </p:nvPr>
        </p:nvGraphicFramePr>
        <p:xfrm>
          <a:off x="1695448" y="3105150"/>
          <a:ext cx="13247952" cy="154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94">
                  <a:extLst>
                    <a:ext uri="{9D8B030D-6E8A-4147-A177-3AD203B41FA5}">
                      <a16:colId xmlns:a16="http://schemas.microsoft.com/office/drawing/2014/main" val="4245955353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1830547640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895531388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717880198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1285134392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363165097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3573504757"/>
                    </a:ext>
                  </a:extLst>
                </a:gridCol>
                <a:gridCol w="1655994">
                  <a:extLst>
                    <a:ext uri="{9D8B030D-6E8A-4147-A177-3AD203B41FA5}">
                      <a16:colId xmlns:a16="http://schemas.microsoft.com/office/drawing/2014/main" val="3228654664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SCD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  ACDC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SPINE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WBC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STARE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PANDENTAL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Monuseg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5653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63.44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65.73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78.79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91.88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41.51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86.34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27.70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0715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50.53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68.56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90.35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61.07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74.37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68.35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88485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39260"/>
              </p:ext>
            </p:extLst>
          </p:nvPr>
        </p:nvGraphicFramePr>
        <p:xfrm>
          <a:off x="0" y="5105400"/>
          <a:ext cx="17526000" cy="154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459553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05476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955313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178801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851343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631650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7350475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2865466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212109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1358649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SCD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  ACDC 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SPINE 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WBC 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STARE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PANDENTAL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Monuseg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     Cervix 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Hipxray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5653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61.84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62.86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82.12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40.07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80.92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26.16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86.39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91.96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0715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56.61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66.64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68.30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62.97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74.75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43.83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79.24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89.40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884851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695448" y="476250"/>
            <a:ext cx="579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Scribbleprompt</a:t>
            </a:r>
            <a:r>
              <a:rPr lang="en-US" altLang="zh-CN" dirty="0" smtClean="0"/>
              <a:t> </a:t>
            </a:r>
            <a:r>
              <a:rPr lang="zh-CN" altLang="en-US" dirty="0" smtClean="0"/>
              <a:t>特征直接作为输入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95448" y="2691884"/>
            <a:ext cx="579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Scribbleprompt</a:t>
            </a:r>
            <a:r>
              <a:rPr lang="en-US" altLang="zh-CN" dirty="0" smtClean="0"/>
              <a:t> </a:t>
            </a:r>
            <a:r>
              <a:rPr lang="zh-CN" altLang="en-US" dirty="0" smtClean="0"/>
              <a:t>特征</a:t>
            </a:r>
            <a:r>
              <a:rPr lang="zh-CN" altLang="en-US" dirty="0"/>
              <a:t>乘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dino</a:t>
            </a:r>
            <a:r>
              <a:rPr lang="zh-CN" altLang="en-US" dirty="0" smtClean="0"/>
              <a:t>特征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262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805666"/>
              </p:ext>
            </p:extLst>
          </p:nvPr>
        </p:nvGraphicFramePr>
        <p:xfrm>
          <a:off x="2295259" y="0"/>
          <a:ext cx="12000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088">
                  <a:extLst>
                    <a:ext uri="{9D8B030D-6E8A-4147-A177-3AD203B41FA5}">
                      <a16:colId xmlns:a16="http://schemas.microsoft.com/office/drawing/2014/main" val="428234411"/>
                    </a:ext>
                  </a:extLst>
                </a:gridCol>
                <a:gridCol w="2400088">
                  <a:extLst>
                    <a:ext uri="{9D8B030D-6E8A-4147-A177-3AD203B41FA5}">
                      <a16:colId xmlns:a16="http://schemas.microsoft.com/office/drawing/2014/main" val="2833789840"/>
                    </a:ext>
                  </a:extLst>
                </a:gridCol>
                <a:gridCol w="2400088">
                  <a:extLst>
                    <a:ext uri="{9D8B030D-6E8A-4147-A177-3AD203B41FA5}">
                      <a16:colId xmlns:a16="http://schemas.microsoft.com/office/drawing/2014/main" val="1473316483"/>
                    </a:ext>
                  </a:extLst>
                </a:gridCol>
                <a:gridCol w="2400088">
                  <a:extLst>
                    <a:ext uri="{9D8B030D-6E8A-4147-A177-3AD203B41FA5}">
                      <a16:colId xmlns:a16="http://schemas.microsoft.com/office/drawing/2014/main" val="3998620639"/>
                    </a:ext>
                  </a:extLst>
                </a:gridCol>
                <a:gridCol w="2400088">
                  <a:extLst>
                    <a:ext uri="{9D8B030D-6E8A-4147-A177-3AD203B41FA5}">
                      <a16:colId xmlns:a16="http://schemas.microsoft.com/office/drawing/2014/main" val="2452132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Monuseg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40.74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27.65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44.76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45.77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3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61.79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41.64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74.28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27.73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47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29.25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44.56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0764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868613"/>
              </p:ext>
            </p:extLst>
          </p:nvPr>
        </p:nvGraphicFramePr>
        <p:xfrm>
          <a:off x="8619857" y="185420"/>
          <a:ext cx="120004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221">
                  <a:extLst>
                    <a:ext uri="{9D8B030D-6E8A-4147-A177-3AD203B41FA5}">
                      <a16:colId xmlns:a16="http://schemas.microsoft.com/office/drawing/2014/main" val="1489080072"/>
                    </a:ext>
                  </a:extLst>
                </a:gridCol>
                <a:gridCol w="6000221">
                  <a:extLst>
                    <a:ext uri="{9D8B030D-6E8A-4147-A177-3AD203B41FA5}">
                      <a16:colId xmlns:a16="http://schemas.microsoft.com/office/drawing/2014/main" val="1110941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8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Attention(</a:t>
                      </a:r>
                      <a:r>
                        <a:rPr lang="en-US" altLang="zh-CN" dirty="0" err="1" smtClean="0"/>
                        <a:t>dino</a:t>
                      </a:r>
                      <a:r>
                        <a:rPr lang="en-US" altLang="zh-CN" dirty="0" smtClean="0"/>
                        <a:t>) * </a:t>
                      </a:r>
                      <a:r>
                        <a:rPr lang="en-US" altLang="zh-CN" dirty="0" err="1" smtClean="0"/>
                        <a:t>fea_sam</a:t>
                      </a:r>
                      <a:r>
                        <a:rPr lang="en-US" altLang="zh-CN" dirty="0" smtClean="0"/>
                        <a:t> + </a:t>
                      </a:r>
                      <a:r>
                        <a:rPr lang="en-US" altLang="zh-CN" dirty="0" err="1" smtClean="0"/>
                        <a:t>fea_sam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8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Attention(</a:t>
                      </a:r>
                      <a:r>
                        <a:rPr lang="en-US" altLang="zh-CN" dirty="0" err="1" smtClean="0"/>
                        <a:t>fea</a:t>
                      </a:r>
                      <a:r>
                        <a:rPr lang="en-US" altLang="zh-CN" dirty="0" smtClean="0"/>
                        <a:t>) * </a:t>
                      </a:r>
                      <a:r>
                        <a:rPr lang="en-US" altLang="zh-CN" dirty="0" err="1" smtClean="0"/>
                        <a:t>dino</a:t>
                      </a:r>
                      <a:r>
                        <a:rPr lang="en-US" altLang="zh-CN" dirty="0" smtClean="0"/>
                        <a:t> + </a:t>
                      </a:r>
                      <a:r>
                        <a:rPr lang="en-US" altLang="zh-CN" dirty="0" err="1" smtClean="0"/>
                        <a:t>dino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1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Dino(64)</a:t>
                      </a:r>
                      <a:r>
                        <a:rPr lang="en-US" altLang="zh-CN" baseline="0" dirty="0" smtClean="0"/>
                        <a:t> + SAM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2720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90049"/>
              </p:ext>
            </p:extLst>
          </p:nvPr>
        </p:nvGraphicFramePr>
        <p:xfrm>
          <a:off x="2295256" y="2919096"/>
          <a:ext cx="1200044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549">
                  <a:extLst>
                    <a:ext uri="{9D8B030D-6E8A-4147-A177-3AD203B41FA5}">
                      <a16:colId xmlns:a16="http://schemas.microsoft.com/office/drawing/2014/main" val="2547837864"/>
                    </a:ext>
                  </a:extLst>
                </a:gridCol>
                <a:gridCol w="2262306">
                  <a:extLst>
                    <a:ext uri="{9D8B030D-6E8A-4147-A177-3AD203B41FA5}">
                      <a16:colId xmlns:a16="http://schemas.microsoft.com/office/drawing/2014/main" val="2798882343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3853888285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2936150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Ours_ot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2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47.93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52.45 (14)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52.69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0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51.82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53.76 (18)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53.47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46908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08287"/>
              </p:ext>
            </p:extLst>
          </p:nvPr>
        </p:nvGraphicFramePr>
        <p:xfrm>
          <a:off x="2295255" y="4354832"/>
          <a:ext cx="120004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549">
                  <a:extLst>
                    <a:ext uri="{9D8B030D-6E8A-4147-A177-3AD203B41FA5}">
                      <a16:colId xmlns:a16="http://schemas.microsoft.com/office/drawing/2014/main" val="2547837864"/>
                    </a:ext>
                  </a:extLst>
                </a:gridCol>
                <a:gridCol w="2262306">
                  <a:extLst>
                    <a:ext uri="{9D8B030D-6E8A-4147-A177-3AD203B41FA5}">
                      <a16:colId xmlns:a16="http://schemas.microsoft.com/office/drawing/2014/main" val="2798882343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3853888285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2936150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PanDental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Ours_ot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2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90.14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79.77 (18)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79.97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0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84.93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72.98  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75.68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4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59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718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099872"/>
              </p:ext>
            </p:extLst>
          </p:nvPr>
        </p:nvGraphicFramePr>
        <p:xfrm>
          <a:off x="2542906" y="0"/>
          <a:ext cx="1200044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549">
                  <a:extLst>
                    <a:ext uri="{9D8B030D-6E8A-4147-A177-3AD203B41FA5}">
                      <a16:colId xmlns:a16="http://schemas.microsoft.com/office/drawing/2014/main" val="2547837864"/>
                    </a:ext>
                  </a:extLst>
                </a:gridCol>
                <a:gridCol w="2262306">
                  <a:extLst>
                    <a:ext uri="{9D8B030D-6E8A-4147-A177-3AD203B41FA5}">
                      <a16:colId xmlns:a16="http://schemas.microsoft.com/office/drawing/2014/main" val="2798882343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3853888285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2936150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Ours_ot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2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47.93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52.45 (14)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52.69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0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51.82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53.76 (18)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53.47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46908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229706"/>
              </p:ext>
            </p:extLst>
          </p:nvPr>
        </p:nvGraphicFramePr>
        <p:xfrm>
          <a:off x="2542905" y="1435736"/>
          <a:ext cx="120004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549">
                  <a:extLst>
                    <a:ext uri="{9D8B030D-6E8A-4147-A177-3AD203B41FA5}">
                      <a16:colId xmlns:a16="http://schemas.microsoft.com/office/drawing/2014/main" val="2547837864"/>
                    </a:ext>
                  </a:extLst>
                </a:gridCol>
                <a:gridCol w="2262306">
                  <a:extLst>
                    <a:ext uri="{9D8B030D-6E8A-4147-A177-3AD203B41FA5}">
                      <a16:colId xmlns:a16="http://schemas.microsoft.com/office/drawing/2014/main" val="2798882343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3853888285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2936150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PanDental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Ours_ot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2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90.14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79.77 (18)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79.97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0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84.93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72.98  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75.68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4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82.71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73.49  (24)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73.99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5901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338147"/>
              </p:ext>
            </p:extLst>
          </p:nvPr>
        </p:nvGraphicFramePr>
        <p:xfrm>
          <a:off x="2542904" y="3626486"/>
          <a:ext cx="120004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549">
                  <a:extLst>
                    <a:ext uri="{9D8B030D-6E8A-4147-A177-3AD203B41FA5}">
                      <a16:colId xmlns:a16="http://schemas.microsoft.com/office/drawing/2014/main" val="2547837864"/>
                    </a:ext>
                  </a:extLst>
                </a:gridCol>
                <a:gridCol w="2262306">
                  <a:extLst>
                    <a:ext uri="{9D8B030D-6E8A-4147-A177-3AD203B41FA5}">
                      <a16:colId xmlns:a16="http://schemas.microsoft.com/office/drawing/2014/main" val="2798882343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3853888285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2936150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Ours_ot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2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69.92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62.86</a:t>
                      </a:r>
                      <a:r>
                        <a:rPr lang="en-US" altLang="zh-CN" baseline="0" dirty="0" smtClean="0"/>
                        <a:t> (24)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62.62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0550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663049"/>
              </p:ext>
            </p:extLst>
          </p:nvPr>
        </p:nvGraphicFramePr>
        <p:xfrm>
          <a:off x="2542903" y="4802508"/>
          <a:ext cx="120004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549">
                  <a:extLst>
                    <a:ext uri="{9D8B030D-6E8A-4147-A177-3AD203B41FA5}">
                      <a16:colId xmlns:a16="http://schemas.microsoft.com/office/drawing/2014/main" val="2547837864"/>
                    </a:ext>
                  </a:extLst>
                </a:gridCol>
                <a:gridCol w="2262306">
                  <a:extLst>
                    <a:ext uri="{9D8B030D-6E8A-4147-A177-3AD203B41FA5}">
                      <a16:colId xmlns:a16="http://schemas.microsoft.com/office/drawing/2014/main" val="2798882343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3853888285"/>
                    </a:ext>
                  </a:extLst>
                </a:gridCol>
                <a:gridCol w="3442793">
                  <a:extLst>
                    <a:ext uri="{9D8B030D-6E8A-4147-A177-3AD203B41FA5}">
                      <a16:colId xmlns:a16="http://schemas.microsoft.com/office/drawing/2014/main" val="2936150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WBC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Ours_ot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2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91.66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88.38 (24)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88.52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0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34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Inference :  Class-aware DPC algorithm + OPT Image Matching</a:t>
            </a:r>
            <a:endParaRPr lang="zh-CN" altLang="en-US" b="1" dirty="0">
              <a:latin typeface="Cambria" panose="020405030504060302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581150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Training:  </a:t>
            </a:r>
            <a:r>
              <a:rPr lang="en-US" altLang="zh-CN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Dino+SAM</a:t>
            </a:r>
            <a:r>
              <a:rPr lang="en-US" altLang="zh-CN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fusion module + similarity </a:t>
            </a:r>
            <a:r>
              <a:rPr lang="en-US" altLang="zh-CN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correspondance</a:t>
            </a:r>
            <a:r>
              <a:rPr lang="en-US" altLang="zh-CN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+ SAM decoder </a:t>
            </a:r>
            <a:endParaRPr lang="zh-CN" altLang="en-US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2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144947"/>
              </p:ext>
            </p:extLst>
          </p:nvPr>
        </p:nvGraphicFramePr>
        <p:xfrm>
          <a:off x="1438010" y="1028700"/>
          <a:ext cx="13478143" cy="118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449">
                  <a:extLst>
                    <a:ext uri="{9D8B030D-6E8A-4147-A177-3AD203B41FA5}">
                      <a16:colId xmlns:a16="http://schemas.microsoft.com/office/drawing/2014/main" val="3049478461"/>
                    </a:ext>
                  </a:extLst>
                </a:gridCol>
                <a:gridCol w="1925449">
                  <a:extLst>
                    <a:ext uri="{9D8B030D-6E8A-4147-A177-3AD203B41FA5}">
                      <a16:colId xmlns:a16="http://schemas.microsoft.com/office/drawing/2014/main" val="1931973570"/>
                    </a:ext>
                  </a:extLst>
                </a:gridCol>
                <a:gridCol w="1925449">
                  <a:extLst>
                    <a:ext uri="{9D8B030D-6E8A-4147-A177-3AD203B41FA5}">
                      <a16:colId xmlns:a16="http://schemas.microsoft.com/office/drawing/2014/main" val="3496668352"/>
                    </a:ext>
                  </a:extLst>
                </a:gridCol>
                <a:gridCol w="1925449">
                  <a:extLst>
                    <a:ext uri="{9D8B030D-6E8A-4147-A177-3AD203B41FA5}">
                      <a16:colId xmlns:a16="http://schemas.microsoft.com/office/drawing/2014/main" val="3316208474"/>
                    </a:ext>
                  </a:extLst>
                </a:gridCol>
                <a:gridCol w="1925449">
                  <a:extLst>
                    <a:ext uri="{9D8B030D-6E8A-4147-A177-3AD203B41FA5}">
                      <a16:colId xmlns:a16="http://schemas.microsoft.com/office/drawing/2014/main" val="3415300566"/>
                    </a:ext>
                  </a:extLst>
                </a:gridCol>
                <a:gridCol w="1925449">
                  <a:extLst>
                    <a:ext uri="{9D8B030D-6E8A-4147-A177-3AD203B41FA5}">
                      <a16:colId xmlns:a16="http://schemas.microsoft.com/office/drawing/2014/main" val="1527058033"/>
                    </a:ext>
                  </a:extLst>
                </a:gridCol>
                <a:gridCol w="1925449">
                  <a:extLst>
                    <a:ext uri="{9D8B030D-6E8A-4147-A177-3AD203B41FA5}">
                      <a16:colId xmlns:a16="http://schemas.microsoft.com/office/drawing/2014/main" val="4285413870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ACDC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WBC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PANDENTAL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37120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66.12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65016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50.57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018217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0" y="304800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Spatial attention(</a:t>
            </a:r>
            <a:r>
              <a:rPr lang="en-US" altLang="zh-CN" dirty="0" err="1" smtClean="0"/>
              <a:t>fea_sam</a:t>
            </a:r>
            <a:r>
              <a:rPr lang="en-US" altLang="zh-CN" dirty="0" smtClean="0"/>
              <a:t>)*</a:t>
            </a:r>
            <a:r>
              <a:rPr lang="en-US" altLang="zh-CN" dirty="0" err="1" smtClean="0"/>
              <a:t>dino</a:t>
            </a:r>
            <a:r>
              <a:rPr lang="en-US" altLang="zh-CN" dirty="0" smtClean="0"/>
              <a:t> + </a:t>
            </a:r>
            <a:r>
              <a:rPr lang="en-US" altLang="zh-CN" dirty="0" err="1" smtClean="0"/>
              <a:t>dino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0500" y="3619500"/>
            <a:ext cx="15640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先验证一下</a:t>
            </a:r>
            <a:r>
              <a:rPr lang="en-US" altLang="zh-CN" dirty="0" err="1" smtClean="0"/>
              <a:t>random_k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opt</a:t>
            </a:r>
            <a:r>
              <a:rPr lang="zh-CN" altLang="en-US" dirty="0" smtClean="0"/>
              <a:t>的区别，然后看下聚类数量的影响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想</a:t>
            </a:r>
            <a:r>
              <a:rPr lang="zh-CN" altLang="en-US" dirty="0" smtClean="0"/>
              <a:t>办法保存一下最好的模型</a:t>
            </a:r>
            <a:r>
              <a:rPr lang="en-US" altLang="zh-CN" dirty="0" smtClean="0"/>
              <a:t>30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epoch</a:t>
            </a:r>
            <a:r>
              <a:rPr lang="zh-CN" altLang="en-US" dirty="0" smtClean="0"/>
              <a:t>的，改一下代码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smtClean="0"/>
              <a:t>Class-wise mask DPC</a:t>
            </a:r>
            <a:r>
              <a:rPr lang="zh-CN" altLang="en-US" dirty="0" smtClean="0"/>
              <a:t>的实现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写</a:t>
            </a:r>
            <a:r>
              <a:rPr lang="zh-CN" altLang="en-US" dirty="0" smtClean="0"/>
              <a:t>一下</a:t>
            </a:r>
            <a:r>
              <a:rPr lang="en-US" altLang="zh-CN" dirty="0" smtClean="0"/>
              <a:t>intro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728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131" y="11638246"/>
            <a:ext cx="14506717" cy="542733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26200816" y="-6018693"/>
            <a:ext cx="1764513" cy="1026570"/>
            <a:chOff x="4679808" y="7065793"/>
            <a:chExt cx="3625713" cy="183294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08" y="7065793"/>
              <a:ext cx="1806708" cy="1832945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578" y="7065793"/>
              <a:ext cx="1794943" cy="1832945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0" name="文本框 19"/>
          <p:cNvSpPr txBox="1"/>
          <p:nvPr/>
        </p:nvSpPr>
        <p:spPr>
          <a:xfrm>
            <a:off x="14558288" y="-3015583"/>
            <a:ext cx="457613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53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  <a:endParaRPr lang="zh-CN" altLang="en-US" sz="2953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754" y="-5391550"/>
            <a:ext cx="917531" cy="1026569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28" name="矩形 27"/>
          <p:cNvSpPr/>
          <p:nvPr/>
        </p:nvSpPr>
        <p:spPr>
          <a:xfrm>
            <a:off x="24309267" y="-7776946"/>
            <a:ext cx="3609975" cy="3753853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>
            <a:stCxn id="28" idx="1"/>
            <a:endCxn id="28" idx="3"/>
          </p:cNvCxnSpPr>
          <p:nvPr/>
        </p:nvCxnSpPr>
        <p:spPr>
          <a:xfrm>
            <a:off x="24309267" y="-5900019"/>
            <a:ext cx="36099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212266" y="-6018692"/>
            <a:ext cx="1" cy="375385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24309267" y="-9327204"/>
            <a:ext cx="1810418" cy="850358"/>
            <a:chOff x="4679808" y="7065793"/>
            <a:chExt cx="3625713" cy="183294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08" y="7065793"/>
              <a:ext cx="1806708" cy="1832945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578" y="7065793"/>
              <a:ext cx="1794943" cy="1832945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38" name="圆角矩形 37"/>
          <p:cNvSpPr/>
          <p:nvPr/>
        </p:nvSpPr>
        <p:spPr>
          <a:xfrm rot="10800000">
            <a:off x="14595709" y="-5054214"/>
            <a:ext cx="553563" cy="1771649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 rot="16200000">
            <a:off x="23116347" y="-901451"/>
            <a:ext cx="317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Training Mode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70385" y="-3934143"/>
            <a:ext cx="6516813" cy="519628"/>
          </a:xfrm>
          <a:prstGeom prst="roundRect">
            <a:avLst/>
          </a:prstGeom>
          <a:solidFill>
            <a:schemeClr val="bg2"/>
          </a:solidFill>
          <a:ln w="285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411988" y="-4606175"/>
            <a:ext cx="6012557" cy="519628"/>
          </a:xfrm>
          <a:prstGeom prst="roundRect">
            <a:avLst/>
          </a:prstGeom>
          <a:solidFill>
            <a:schemeClr val="bg2"/>
          </a:solidFill>
          <a:ln w="285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66240" y="-4300617"/>
            <a:ext cx="3933225" cy="544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(b)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PerSAM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78848" y="-9849659"/>
            <a:ext cx="4105275" cy="5826566"/>
          </a:xfrm>
          <a:prstGeom prst="rect">
            <a:avLst/>
          </a:prstGeom>
        </p:spPr>
      </p:pic>
      <p:cxnSp>
        <p:nvCxnSpPr>
          <p:cNvPr id="66" name="直接连接符 65"/>
          <p:cNvCxnSpPr/>
          <p:nvPr/>
        </p:nvCxnSpPr>
        <p:spPr>
          <a:xfrm flipV="1">
            <a:off x="13424545" y="-3073663"/>
            <a:ext cx="1035126" cy="11945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10569337" y="-4888385"/>
            <a:ext cx="7318" cy="8618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2041709" y="-4547912"/>
            <a:ext cx="7318" cy="8618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1770652" y="-5032769"/>
            <a:ext cx="7318" cy="8618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0012053" y="-5090099"/>
            <a:ext cx="7318" cy="8618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6552109" y="-5536095"/>
            <a:ext cx="3314700" cy="488203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6805604" y="-2802470"/>
            <a:ext cx="2757209" cy="703571"/>
          </a:xfrm>
          <a:prstGeom prst="roundRect">
            <a:avLst/>
          </a:prstGeom>
          <a:solidFill>
            <a:srgbClr val="FFA5AA"/>
          </a:solidFill>
          <a:ln w="28575">
            <a:solidFill>
              <a:schemeClr val="bg2">
                <a:lumMod val="50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Generative Model (MAE)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ambria" panose="02040503050406030204" pitchFamily="18" charset="0"/>
            </a:endParaRPr>
          </a:p>
        </p:txBody>
      </p:sp>
      <p:pic>
        <p:nvPicPr>
          <p:cNvPr id="129" name="图片 1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062" y="-4814474"/>
            <a:ext cx="999959" cy="1020477"/>
          </a:xfrm>
          <a:prstGeom prst="rect">
            <a:avLst/>
          </a:prstGeom>
          <a:ln w="28575">
            <a:solidFill>
              <a:srgbClr val="95AEB3"/>
            </a:solidFill>
          </a:ln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339" y="-4814474"/>
            <a:ext cx="993448" cy="1020477"/>
          </a:xfrm>
          <a:prstGeom prst="rect">
            <a:avLst/>
          </a:prstGeom>
          <a:ln w="28575">
            <a:solidFill>
              <a:srgbClr val="95AEB3"/>
            </a:solidFill>
          </a:ln>
        </p:spPr>
      </p:pic>
      <p:sp>
        <p:nvSpPr>
          <p:cNvPr id="93" name="矩形 92"/>
          <p:cNvSpPr/>
          <p:nvPr/>
        </p:nvSpPr>
        <p:spPr>
          <a:xfrm>
            <a:off x="16350587" y="-4839186"/>
            <a:ext cx="330976" cy="3249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95A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17074014" y="-4535168"/>
            <a:ext cx="306223" cy="392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95A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16371295" y="-4160184"/>
            <a:ext cx="310268" cy="373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95A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连接符 97"/>
          <p:cNvCxnSpPr/>
          <p:nvPr/>
        </p:nvCxnSpPr>
        <p:spPr>
          <a:xfrm>
            <a:off x="16342971" y="-4532835"/>
            <a:ext cx="1006766" cy="0"/>
          </a:xfrm>
          <a:prstGeom prst="line">
            <a:avLst/>
          </a:prstGeom>
          <a:ln>
            <a:solidFill>
              <a:srgbClr val="95AE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16685103" y="-4828221"/>
            <a:ext cx="377460" cy="299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95A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直接连接符 100"/>
          <p:cNvCxnSpPr/>
          <p:nvPr/>
        </p:nvCxnSpPr>
        <p:spPr>
          <a:xfrm>
            <a:off x="16342971" y="-4170885"/>
            <a:ext cx="1006766" cy="0"/>
          </a:xfrm>
          <a:prstGeom prst="line">
            <a:avLst/>
          </a:prstGeom>
          <a:ln>
            <a:solidFill>
              <a:srgbClr val="95AE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16681563" y="-4833524"/>
            <a:ext cx="0" cy="1020477"/>
          </a:xfrm>
          <a:prstGeom prst="line">
            <a:avLst/>
          </a:prstGeom>
          <a:ln>
            <a:solidFill>
              <a:srgbClr val="95AE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17062563" y="-4814475"/>
            <a:ext cx="0" cy="1020477"/>
          </a:xfrm>
          <a:prstGeom prst="line">
            <a:avLst/>
          </a:prstGeom>
          <a:ln>
            <a:solidFill>
              <a:srgbClr val="95AE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4382" y="7268268"/>
            <a:ext cx="6175038" cy="5095099"/>
          </a:xfrm>
          <a:prstGeom prst="rect">
            <a:avLst/>
          </a:prstGeom>
        </p:spPr>
      </p:pic>
      <p:sp>
        <p:nvSpPr>
          <p:cNvPr id="134" name="圆角矩形 133"/>
          <p:cNvSpPr/>
          <p:nvPr/>
        </p:nvSpPr>
        <p:spPr>
          <a:xfrm>
            <a:off x="19686481" y="-5562261"/>
            <a:ext cx="2938390" cy="2546678"/>
          </a:xfrm>
          <a:prstGeom prst="roundRect">
            <a:avLst>
              <a:gd name="adj" fmla="val 7257"/>
            </a:avLst>
          </a:prstGeom>
          <a:solidFill>
            <a:srgbClr val="FFA5AA">
              <a:alpha val="37000"/>
            </a:srgbClr>
          </a:solidFill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246" name="组合 245"/>
          <p:cNvGrpSpPr/>
          <p:nvPr/>
        </p:nvGrpSpPr>
        <p:grpSpPr>
          <a:xfrm>
            <a:off x="22798316" y="-3114943"/>
            <a:ext cx="114585" cy="1292225"/>
            <a:chOff x="8759330" y="4421626"/>
            <a:chExt cx="121514" cy="1838373"/>
          </a:xfrm>
        </p:grpSpPr>
        <p:sp>
          <p:nvSpPr>
            <p:cNvPr id="280" name="矩形 279"/>
            <p:cNvSpPr/>
            <p:nvPr/>
          </p:nvSpPr>
          <p:spPr>
            <a:xfrm>
              <a:off x="8759330" y="4421626"/>
              <a:ext cx="121514" cy="1283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1" name="矩形 280"/>
            <p:cNvSpPr/>
            <p:nvPr/>
          </p:nvSpPr>
          <p:spPr>
            <a:xfrm>
              <a:off x="8759330" y="4549963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8763000" y="4678300"/>
              <a:ext cx="117844" cy="132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8759330" y="4798341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4" name="矩形 283"/>
            <p:cNvSpPr/>
            <p:nvPr/>
          </p:nvSpPr>
          <p:spPr>
            <a:xfrm>
              <a:off x="8759330" y="5045321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5" name="矩形 284"/>
            <p:cNvSpPr/>
            <p:nvPr/>
          </p:nvSpPr>
          <p:spPr>
            <a:xfrm>
              <a:off x="8759330" y="5173642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6" name="矩形 285"/>
            <p:cNvSpPr/>
            <p:nvPr/>
          </p:nvSpPr>
          <p:spPr>
            <a:xfrm>
              <a:off x="8767355" y="5460277"/>
              <a:ext cx="113489" cy="1290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7" name="矩形 286"/>
            <p:cNvSpPr/>
            <p:nvPr/>
          </p:nvSpPr>
          <p:spPr>
            <a:xfrm>
              <a:off x="8759330" y="5586452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8" name="矩形 287"/>
            <p:cNvSpPr/>
            <p:nvPr/>
          </p:nvSpPr>
          <p:spPr>
            <a:xfrm>
              <a:off x="8759330" y="4927532"/>
              <a:ext cx="121514" cy="1283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9" name="矩形 288"/>
            <p:cNvSpPr/>
            <p:nvPr/>
          </p:nvSpPr>
          <p:spPr>
            <a:xfrm>
              <a:off x="8759330" y="5316960"/>
              <a:ext cx="121514" cy="1283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90" name="矩形 289"/>
            <p:cNvSpPr/>
            <p:nvPr/>
          </p:nvSpPr>
          <p:spPr>
            <a:xfrm>
              <a:off x="8759330" y="5722193"/>
              <a:ext cx="117844" cy="132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91" name="矩形 290"/>
            <p:cNvSpPr/>
            <p:nvPr/>
          </p:nvSpPr>
          <p:spPr>
            <a:xfrm>
              <a:off x="8759330" y="5862395"/>
              <a:ext cx="121514" cy="1283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92" name="矩形 291"/>
            <p:cNvSpPr/>
            <p:nvPr/>
          </p:nvSpPr>
          <p:spPr>
            <a:xfrm>
              <a:off x="8759330" y="5998136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93" name="矩形 292"/>
            <p:cNvSpPr/>
            <p:nvPr/>
          </p:nvSpPr>
          <p:spPr>
            <a:xfrm>
              <a:off x="8759330" y="6131662"/>
              <a:ext cx="121514" cy="128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</p:grpSp>
      <p:sp>
        <p:nvSpPr>
          <p:cNvPr id="248" name="文本框 247"/>
          <p:cNvSpPr txBox="1"/>
          <p:nvPr/>
        </p:nvSpPr>
        <p:spPr>
          <a:xfrm>
            <a:off x="20934494" y="-4066060"/>
            <a:ext cx="674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Cambria" panose="02040503050406030204" pitchFamily="18" charset="0"/>
                <a:ea typeface="Cambria" panose="02040503050406030204" pitchFamily="18" charset="0"/>
              </a:rPr>
              <a:t>flatten</a:t>
            </a:r>
            <a:endParaRPr lang="zh-CN" altLang="en-US" sz="1200" i="1" dirty="0">
              <a:latin typeface="Cambria" panose="02040503050406030204" pitchFamily="18" charset="0"/>
            </a:endParaRPr>
          </a:p>
        </p:txBody>
      </p:sp>
      <p:grpSp>
        <p:nvGrpSpPr>
          <p:cNvPr id="379" name="组合 378"/>
          <p:cNvGrpSpPr/>
          <p:nvPr/>
        </p:nvGrpSpPr>
        <p:grpSpPr>
          <a:xfrm>
            <a:off x="-61702" y="-24364"/>
            <a:ext cx="19576059" cy="6884758"/>
            <a:chOff x="-61702" y="-24364"/>
            <a:chExt cx="19576059" cy="6884758"/>
          </a:xfrm>
        </p:grpSpPr>
        <p:sp>
          <p:nvSpPr>
            <p:cNvPr id="48" name="圆角矩形 47"/>
            <p:cNvSpPr/>
            <p:nvPr/>
          </p:nvSpPr>
          <p:spPr>
            <a:xfrm>
              <a:off x="19496" y="25032"/>
              <a:ext cx="18757419" cy="6832968"/>
            </a:xfrm>
            <a:prstGeom prst="roundRect">
              <a:avLst>
                <a:gd name="adj" fmla="val 2097"/>
              </a:avLst>
            </a:prstGeom>
            <a:gradFill>
              <a:gsLst>
                <a:gs pos="0">
                  <a:srgbClr val="B5C7D4">
                    <a:alpha val="64000"/>
                  </a:srgbClr>
                </a:gs>
                <a:gs pos="74000">
                  <a:srgbClr val="FFA5AA">
                    <a:alpha val="26000"/>
                  </a:srgbClr>
                </a:gs>
                <a:gs pos="83000">
                  <a:srgbClr val="95AEB3">
                    <a:alpha val="32000"/>
                  </a:srgbClr>
                </a:gs>
                <a:gs pos="100000">
                  <a:srgbClr val="95AEB3">
                    <a:alpha val="29000"/>
                  </a:srgbClr>
                </a:gs>
              </a:gsLst>
              <a:lin ang="5400000" scaled="1"/>
            </a:gradFill>
            <a:ln w="2857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10947" y="-23991"/>
              <a:ext cx="3933225" cy="46166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(a) </a:t>
              </a:r>
              <a:r>
                <a:rPr lang="en-US" altLang="zh-CN" sz="2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SegGPT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925147" y="-24364"/>
              <a:ext cx="3933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(c) </a:t>
              </a:r>
              <a:r>
                <a:rPr lang="en-US" altLang="zh-CN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DiverSeg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728" y="-6781"/>
              <a:ext cx="18792956" cy="6867175"/>
            </a:xfrm>
            <a:prstGeom prst="roundRect">
              <a:avLst>
                <a:gd name="adj" fmla="val 2314"/>
              </a:avLst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6199586" y="-9175"/>
              <a:ext cx="0" cy="68579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11277601" y="25032"/>
              <a:ext cx="15382" cy="68329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-61702" y="6302794"/>
              <a:ext cx="18856386" cy="2768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圆角矩形 81"/>
            <p:cNvSpPr/>
            <p:nvPr/>
          </p:nvSpPr>
          <p:spPr>
            <a:xfrm>
              <a:off x="75834" y="544079"/>
              <a:ext cx="2967827" cy="707068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997712" y="6332877"/>
              <a:ext cx="598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Multi-class &amp; Multi-prompt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6801497" y="6320772"/>
              <a:ext cx="598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Single-class &amp; Multi-prompt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3532657" y="6328616"/>
              <a:ext cx="598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Multi-class &amp; Multi-prompt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71817" y="2572168"/>
              <a:ext cx="5503659" cy="712809"/>
            </a:xfrm>
            <a:prstGeom prst="roundRect">
              <a:avLst/>
            </a:prstGeom>
            <a:solidFill>
              <a:srgbClr val="FFA5AA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Generative Model (MAE)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endParaRPr>
            </a:p>
          </p:txBody>
        </p:sp>
        <p:pic>
          <p:nvPicPr>
            <p:cNvPr id="113" name="图片 1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3583" y="1859084"/>
              <a:ext cx="442992" cy="465540"/>
            </a:xfrm>
            <a:prstGeom prst="rect">
              <a:avLst/>
            </a:prstGeom>
            <a:ln>
              <a:solidFill>
                <a:srgbClr val="95AEB3"/>
              </a:solidFill>
            </a:ln>
          </p:spPr>
        </p:pic>
        <p:pic>
          <p:nvPicPr>
            <p:cNvPr id="114" name="图片 1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1362" y="1861952"/>
              <a:ext cx="480466" cy="462671"/>
            </a:xfrm>
            <a:prstGeom prst="rect">
              <a:avLst/>
            </a:prstGeom>
            <a:ln>
              <a:solidFill>
                <a:srgbClr val="95AEB3"/>
              </a:solidFill>
            </a:ln>
          </p:spPr>
        </p:pic>
        <p:grpSp>
          <p:nvGrpSpPr>
            <p:cNvPr id="115" name="组合 114"/>
            <p:cNvGrpSpPr/>
            <p:nvPr/>
          </p:nvGrpSpPr>
          <p:grpSpPr>
            <a:xfrm>
              <a:off x="393667" y="3876957"/>
              <a:ext cx="2019889" cy="2070478"/>
              <a:chOff x="4725047" y="-3875696"/>
              <a:chExt cx="2019889" cy="207047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4725047" y="-3850984"/>
                <a:ext cx="2008439" cy="2025867"/>
                <a:chOff x="4262490" y="8001406"/>
                <a:chExt cx="1395361" cy="1561694"/>
              </a:xfrm>
            </p:grpSpPr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4488" y="8807118"/>
                  <a:ext cx="753363" cy="755982"/>
                </a:xfrm>
                <a:prstGeom prst="rect">
                  <a:avLst/>
                </a:prstGeom>
                <a:ln w="38100">
                  <a:solidFill>
                    <a:srgbClr val="95AEB3"/>
                  </a:solidFill>
                </a:ln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2490" y="8809737"/>
                  <a:ext cx="676208" cy="753363"/>
                </a:xfrm>
                <a:prstGeom prst="rect">
                  <a:avLst/>
                </a:prstGeom>
                <a:ln w="38100">
                  <a:solidFill>
                    <a:srgbClr val="95AEB3"/>
                  </a:solidFill>
                </a:ln>
              </p:spPr>
            </p:pic>
            <p:grpSp>
              <p:nvGrpSpPr>
                <p:cNvPr id="22" name="组合 21"/>
                <p:cNvGrpSpPr/>
                <p:nvPr/>
              </p:nvGrpSpPr>
              <p:grpSpPr>
                <a:xfrm>
                  <a:off x="4263681" y="8001406"/>
                  <a:ext cx="1394170" cy="786662"/>
                  <a:chOff x="4679808" y="7065793"/>
                  <a:chExt cx="3625713" cy="1832945"/>
                </a:xfrm>
              </p:grpSpPr>
              <p:pic>
                <p:nvPicPr>
                  <p:cNvPr id="23" name="图片 2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79808" y="7065793"/>
                    <a:ext cx="1806708" cy="1832945"/>
                  </a:xfrm>
                  <a:prstGeom prst="rect">
                    <a:avLst/>
                  </a:prstGeom>
                  <a:ln w="28575">
                    <a:solidFill>
                      <a:srgbClr val="95AEB3"/>
                    </a:solidFill>
                  </a:ln>
                </p:spPr>
              </p:pic>
              <p:pic>
                <p:nvPicPr>
                  <p:cNvPr id="24" name="图片 2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0578" y="7065793"/>
                    <a:ext cx="1794943" cy="1832945"/>
                  </a:xfrm>
                  <a:prstGeom prst="rect">
                    <a:avLst/>
                  </a:prstGeom>
                  <a:ln w="28575">
                    <a:solidFill>
                      <a:srgbClr val="95AEB3"/>
                    </a:solidFill>
                  </a:ln>
                </p:spPr>
              </p:pic>
            </p:grpSp>
          </p:grpSp>
          <p:sp>
            <p:nvSpPr>
              <p:cNvPr id="59" name="矩形 58"/>
              <p:cNvSpPr/>
              <p:nvPr/>
            </p:nvSpPr>
            <p:spPr>
              <a:xfrm>
                <a:off x="5715286" y="-3875696"/>
                <a:ext cx="330976" cy="32496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95AE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051124" y="-2181463"/>
                <a:ext cx="387589" cy="36596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95AE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6438713" y="-3571678"/>
                <a:ext cx="306223" cy="392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95AE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5735994" y="-3196694"/>
                <a:ext cx="310268" cy="37340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95AE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5698652" y="-2540627"/>
                <a:ext cx="351150" cy="3485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95AE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5707670" y="-3569345"/>
                <a:ext cx="1006766" cy="0"/>
              </a:xfrm>
              <a:prstGeom prst="line">
                <a:avLst/>
              </a:prstGeom>
              <a:ln>
                <a:solidFill>
                  <a:srgbClr val="95AE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矩形 73"/>
              <p:cNvSpPr/>
              <p:nvPr/>
            </p:nvSpPr>
            <p:spPr>
              <a:xfrm>
                <a:off x="6055573" y="-2808559"/>
                <a:ext cx="373127" cy="27492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95AE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049802" y="-3864731"/>
                <a:ext cx="377460" cy="299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95AEB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5707670" y="-3207395"/>
                <a:ext cx="1006766" cy="0"/>
              </a:xfrm>
              <a:prstGeom prst="line">
                <a:avLst/>
              </a:prstGeom>
              <a:ln>
                <a:solidFill>
                  <a:srgbClr val="95AE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6046262" y="-3870034"/>
                <a:ext cx="0" cy="1020477"/>
              </a:xfrm>
              <a:prstGeom prst="line">
                <a:avLst/>
              </a:prstGeom>
              <a:ln>
                <a:solidFill>
                  <a:srgbClr val="95AE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6427262" y="-3850985"/>
                <a:ext cx="0" cy="1020477"/>
              </a:xfrm>
              <a:prstGeom prst="line">
                <a:avLst/>
              </a:prstGeom>
              <a:ln>
                <a:solidFill>
                  <a:srgbClr val="95AE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5707670" y="-2542297"/>
                <a:ext cx="1006766" cy="0"/>
              </a:xfrm>
              <a:prstGeom prst="line">
                <a:avLst/>
              </a:prstGeom>
              <a:ln>
                <a:solidFill>
                  <a:srgbClr val="95AE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5707670" y="-2198961"/>
                <a:ext cx="1006766" cy="0"/>
              </a:xfrm>
              <a:prstGeom prst="line">
                <a:avLst/>
              </a:prstGeom>
              <a:ln>
                <a:solidFill>
                  <a:srgbClr val="95AE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6046262" y="-2845594"/>
                <a:ext cx="0" cy="1020477"/>
              </a:xfrm>
              <a:prstGeom prst="line">
                <a:avLst/>
              </a:prstGeom>
              <a:ln>
                <a:solidFill>
                  <a:srgbClr val="95AE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427262" y="-2825695"/>
                <a:ext cx="0" cy="1020477"/>
              </a:xfrm>
              <a:prstGeom prst="line">
                <a:avLst/>
              </a:prstGeom>
              <a:ln>
                <a:solidFill>
                  <a:srgbClr val="95AE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矩形 115"/>
            <p:cNvSpPr/>
            <p:nvPr/>
          </p:nvSpPr>
          <p:spPr>
            <a:xfrm>
              <a:off x="1406575" y="5445665"/>
              <a:ext cx="322123" cy="33754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" name="图片 1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91307" y="1861484"/>
              <a:ext cx="416825" cy="463139"/>
            </a:xfrm>
            <a:prstGeom prst="rect">
              <a:avLst/>
            </a:prstGeom>
            <a:ln>
              <a:solidFill>
                <a:srgbClr val="95AEB3"/>
              </a:solidFill>
            </a:ln>
          </p:spPr>
        </p:pic>
        <p:pic>
          <p:nvPicPr>
            <p:cNvPr id="119" name="图片 1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60379" y="1861484"/>
              <a:ext cx="416825" cy="463139"/>
            </a:xfrm>
            <a:prstGeom prst="rect">
              <a:avLst/>
            </a:prstGeom>
            <a:ln>
              <a:solidFill>
                <a:srgbClr val="95AEB3"/>
              </a:solidFill>
            </a:ln>
          </p:spPr>
        </p:pic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1362" y="656269"/>
              <a:ext cx="480466" cy="462671"/>
            </a:xfrm>
            <a:prstGeom prst="rect">
              <a:avLst/>
            </a:prstGeom>
            <a:ln>
              <a:solidFill>
                <a:srgbClr val="FFA5AA"/>
              </a:solidFill>
            </a:ln>
          </p:spPr>
        </p:pic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3583" y="675651"/>
              <a:ext cx="442992" cy="465540"/>
            </a:xfrm>
            <a:prstGeom prst="rect">
              <a:avLst/>
            </a:prstGeom>
            <a:ln>
              <a:solidFill>
                <a:srgbClr val="FFA5AA"/>
              </a:solidFill>
            </a:ln>
          </p:spPr>
        </p:pic>
        <p:pic>
          <p:nvPicPr>
            <p:cNvPr id="122" name="图片 1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91993" y="661988"/>
              <a:ext cx="416825" cy="463139"/>
            </a:xfrm>
            <a:prstGeom prst="rect">
              <a:avLst/>
            </a:prstGeom>
            <a:ln>
              <a:solidFill>
                <a:srgbClr val="FFA5AA"/>
              </a:solidFill>
            </a:ln>
          </p:spPr>
        </p:pic>
        <p:pic>
          <p:nvPicPr>
            <p:cNvPr id="123" name="图片 1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24419" y="661987"/>
              <a:ext cx="416825" cy="463139"/>
            </a:xfrm>
            <a:prstGeom prst="rect">
              <a:avLst/>
            </a:prstGeom>
            <a:ln>
              <a:solidFill>
                <a:srgbClr val="FFA5AA"/>
              </a:solidFill>
            </a:ln>
          </p:spPr>
        </p:pic>
        <p:sp>
          <p:nvSpPr>
            <p:cNvPr id="124" name="文本框 123"/>
            <p:cNvSpPr txBox="1"/>
            <p:nvPr/>
          </p:nvSpPr>
          <p:spPr>
            <a:xfrm>
              <a:off x="7748714" y="-24364"/>
              <a:ext cx="3933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(b) </a:t>
              </a:r>
              <a:r>
                <a:rPr lang="en-US" altLang="zh-CN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PerSAM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-12219" y="437301"/>
              <a:ext cx="1800066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>
              <a:off x="1456128" y="1234659"/>
              <a:ext cx="0" cy="470950"/>
            </a:xfrm>
            <a:prstGeom prst="straightConnector1">
              <a:avLst/>
            </a:prstGeom>
            <a:ln w="38100">
              <a:solidFill>
                <a:srgbClr val="FFA5AA">
                  <a:alpha val="55000"/>
                </a:srgbClr>
              </a:solidFill>
              <a:headEnd type="triangle"/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圆角矩形 83"/>
            <p:cNvSpPr/>
            <p:nvPr/>
          </p:nvSpPr>
          <p:spPr>
            <a:xfrm>
              <a:off x="39924" y="1705609"/>
              <a:ext cx="2967827" cy="707068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167973" y="4933608"/>
              <a:ext cx="1030462" cy="924996"/>
            </a:xfrm>
            <a:prstGeom prst="rect">
              <a:avLst/>
            </a:prstGeom>
            <a:ln w="38100">
              <a:solidFill>
                <a:srgbClr val="95AEB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7" name="图片 12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897" y="5027995"/>
              <a:ext cx="973313" cy="977281"/>
            </a:xfrm>
            <a:prstGeom prst="rect">
              <a:avLst/>
            </a:prstGeom>
            <a:ln w="38100">
              <a:solidFill>
                <a:srgbClr val="B5C7D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图片 14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215" y="5228600"/>
              <a:ext cx="973313" cy="977281"/>
            </a:xfrm>
            <a:prstGeom prst="rect">
              <a:avLst/>
            </a:prstGeom>
            <a:ln w="38100">
              <a:solidFill>
                <a:srgbClr val="95AEB3"/>
              </a:solidFill>
            </a:ln>
          </p:spPr>
        </p:pic>
        <p:grpSp>
          <p:nvGrpSpPr>
            <p:cNvPr id="150" name="组合 149"/>
            <p:cNvGrpSpPr/>
            <p:nvPr/>
          </p:nvGrpSpPr>
          <p:grpSpPr>
            <a:xfrm>
              <a:off x="3415513" y="3823982"/>
              <a:ext cx="2006725" cy="1020477"/>
              <a:chOff x="4679808" y="7065793"/>
              <a:chExt cx="3625713" cy="1832945"/>
            </a:xfrm>
          </p:grpSpPr>
          <p:pic>
            <p:nvPicPr>
              <p:cNvPr id="151" name="图片 15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9808" y="7065793"/>
                <a:ext cx="1806708" cy="1832945"/>
              </a:xfrm>
              <a:prstGeom prst="rect">
                <a:avLst/>
              </a:prstGeom>
              <a:ln w="28575">
                <a:solidFill>
                  <a:srgbClr val="95AEB3"/>
                </a:solidFill>
              </a:ln>
            </p:spPr>
          </p:pic>
          <p:pic>
            <p:nvPicPr>
              <p:cNvPr id="152" name="图片 1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0578" y="7065793"/>
                <a:ext cx="1794943" cy="1832945"/>
              </a:xfrm>
              <a:prstGeom prst="rect">
                <a:avLst/>
              </a:prstGeom>
              <a:ln w="28575">
                <a:solidFill>
                  <a:srgbClr val="95AEB3"/>
                </a:solidFill>
              </a:ln>
            </p:spPr>
          </p:pic>
        </p:grpSp>
        <p:cxnSp>
          <p:nvCxnSpPr>
            <p:cNvPr id="32" name="直接箭头连接符 31"/>
            <p:cNvCxnSpPr/>
            <p:nvPr/>
          </p:nvCxnSpPr>
          <p:spPr>
            <a:xfrm flipH="1" flipV="1">
              <a:off x="1407126" y="3361598"/>
              <a:ext cx="1999" cy="423252"/>
            </a:xfrm>
            <a:prstGeom prst="straightConnector1">
              <a:avLst/>
            </a:prstGeom>
            <a:ln w="57150">
              <a:solidFill>
                <a:srgbClr val="FFA5AA">
                  <a:alpha val="55000"/>
                </a:srgb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圆角矩形 163"/>
            <p:cNvSpPr/>
            <p:nvPr/>
          </p:nvSpPr>
          <p:spPr>
            <a:xfrm>
              <a:off x="3730294" y="5190550"/>
              <a:ext cx="1997761" cy="1032179"/>
            </a:xfrm>
            <a:prstGeom prst="roundRect">
              <a:avLst/>
            </a:prstGeom>
            <a:noFill/>
            <a:ln w="38100">
              <a:solidFill>
                <a:srgbClr val="B5C7D4"/>
              </a:solidFill>
              <a:prstDash val="sys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5" name="图片 16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562" y="1055888"/>
              <a:ext cx="1084367" cy="980678"/>
            </a:xfrm>
            <a:prstGeom prst="rect">
              <a:avLst/>
            </a:prstGeom>
            <a:ln w="38100">
              <a:solidFill>
                <a:srgbClr val="95AEB3"/>
              </a:solidFill>
            </a:ln>
          </p:spPr>
        </p:pic>
        <p:sp>
          <p:nvSpPr>
            <p:cNvPr id="37" name="右大括号 36"/>
            <p:cNvSpPr/>
            <p:nvPr/>
          </p:nvSpPr>
          <p:spPr>
            <a:xfrm rot="-5400000">
              <a:off x="8166905" y="3810376"/>
              <a:ext cx="280810" cy="1858509"/>
            </a:xfrm>
            <a:prstGeom prst="rightBrace">
              <a:avLst/>
            </a:prstGeom>
            <a:ln w="50800">
              <a:solidFill>
                <a:schemeClr val="accent1">
                  <a:alpha val="55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255608" y="3936691"/>
              <a:ext cx="2940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Cosine Similarity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endParaRPr>
            </a:p>
          </p:txBody>
        </p:sp>
        <p:cxnSp>
          <p:nvCxnSpPr>
            <p:cNvPr id="171" name="直接箭头连接符 170"/>
            <p:cNvCxnSpPr/>
            <p:nvPr/>
          </p:nvCxnSpPr>
          <p:spPr>
            <a:xfrm flipH="1" flipV="1">
              <a:off x="8326733" y="3563093"/>
              <a:ext cx="1999" cy="423252"/>
            </a:xfrm>
            <a:prstGeom prst="straightConnector1">
              <a:avLst/>
            </a:prstGeom>
            <a:ln w="50800">
              <a:solidFill>
                <a:schemeClr val="accent1">
                  <a:alpha val="55000"/>
                </a:schemeClr>
              </a:solidFill>
              <a:prstDash val="solid"/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本框 171"/>
            <p:cNvSpPr txBox="1"/>
            <p:nvPr/>
          </p:nvSpPr>
          <p:spPr>
            <a:xfrm>
              <a:off x="7087350" y="3112182"/>
              <a:ext cx="2940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Prompt Generation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endParaRPr>
            </a:p>
          </p:txBody>
        </p:sp>
        <p:cxnSp>
          <p:nvCxnSpPr>
            <p:cNvPr id="173" name="直接箭头连接符 172"/>
            <p:cNvCxnSpPr/>
            <p:nvPr/>
          </p:nvCxnSpPr>
          <p:spPr>
            <a:xfrm flipH="1" flipV="1">
              <a:off x="8305311" y="2741768"/>
              <a:ext cx="1999" cy="423252"/>
            </a:xfrm>
            <a:prstGeom prst="straightConnector1">
              <a:avLst/>
            </a:prstGeom>
            <a:ln w="50800">
              <a:solidFill>
                <a:schemeClr val="accent1">
                  <a:alpha val="55000"/>
                </a:schemeClr>
              </a:solidFill>
              <a:prstDash val="solid"/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图片 17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393" y="1703492"/>
              <a:ext cx="973313" cy="977281"/>
            </a:xfrm>
            <a:prstGeom prst="rect">
              <a:avLst/>
            </a:prstGeom>
            <a:ln w="38100">
              <a:solidFill>
                <a:srgbClr val="95AEB3"/>
              </a:solidFill>
            </a:ln>
          </p:spPr>
        </p:pic>
        <p:sp>
          <p:nvSpPr>
            <p:cNvPr id="42" name="五角星 41"/>
            <p:cNvSpPr/>
            <p:nvPr/>
          </p:nvSpPr>
          <p:spPr>
            <a:xfrm>
              <a:off x="8016187" y="2250754"/>
              <a:ext cx="245079" cy="266837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五角星 174"/>
            <p:cNvSpPr/>
            <p:nvPr/>
          </p:nvSpPr>
          <p:spPr>
            <a:xfrm>
              <a:off x="8333727" y="1987515"/>
              <a:ext cx="203183" cy="248177"/>
            </a:xfrm>
            <a:prstGeom prst="star5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7200085" y="559509"/>
              <a:ext cx="2342235" cy="599384"/>
            </a:xfrm>
            <a:prstGeom prst="roundRect">
              <a:avLst/>
            </a:prstGeom>
            <a:solidFill>
              <a:srgbClr val="95AEB3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Pretrained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 Model (SAM)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76" name="直接箭头连接符 175"/>
            <p:cNvCxnSpPr/>
            <p:nvPr/>
          </p:nvCxnSpPr>
          <p:spPr>
            <a:xfrm flipH="1" flipV="1">
              <a:off x="8312050" y="1211025"/>
              <a:ext cx="1999" cy="423252"/>
            </a:xfrm>
            <a:prstGeom prst="straightConnector1">
              <a:avLst/>
            </a:prstGeom>
            <a:ln w="50800">
              <a:solidFill>
                <a:schemeClr val="accent1">
                  <a:alpha val="55000"/>
                </a:schemeClr>
              </a:solidFill>
              <a:prstDash val="solid"/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567955" y="1288608"/>
                  <a:ext cx="135506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re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7955" y="1288608"/>
                  <a:ext cx="1355068" cy="391902"/>
                </a:xfrm>
                <a:prstGeom prst="rect">
                  <a:avLst/>
                </a:prstGeom>
                <a:blipFill>
                  <a:blip r:embed="rId12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右弧形箭头 5"/>
            <p:cNvSpPr/>
            <p:nvPr/>
          </p:nvSpPr>
          <p:spPr>
            <a:xfrm>
              <a:off x="9941320" y="2324623"/>
              <a:ext cx="508560" cy="1450096"/>
            </a:xfrm>
            <a:prstGeom prst="curvedLeftArrow">
              <a:avLst/>
            </a:prstGeom>
            <a:solidFill>
              <a:srgbClr val="B5C7D4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922455" y="2694264"/>
              <a:ext cx="1095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Repeat C times</a:t>
              </a:r>
              <a:endParaRPr lang="zh-CN" altLang="en-US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endParaRPr>
            </a:p>
          </p:txBody>
        </p:sp>
        <p:sp>
          <p:nvSpPr>
            <p:cNvPr id="132" name="圆角矩形 131"/>
            <p:cNvSpPr/>
            <p:nvPr/>
          </p:nvSpPr>
          <p:spPr>
            <a:xfrm>
              <a:off x="11359625" y="1859085"/>
              <a:ext cx="3850393" cy="2521308"/>
            </a:xfrm>
            <a:prstGeom prst="roundRect">
              <a:avLst>
                <a:gd name="adj" fmla="val 5166"/>
              </a:avLst>
            </a:prstGeom>
            <a:solidFill>
              <a:srgbClr val="FFA5AA">
                <a:alpha val="50000"/>
              </a:srgb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9" name="右大括号 28"/>
            <p:cNvSpPr/>
            <p:nvPr/>
          </p:nvSpPr>
          <p:spPr>
            <a:xfrm rot="-2340000">
              <a:off x="5613401" y="3664658"/>
              <a:ext cx="114048" cy="500523"/>
            </a:xfrm>
            <a:prstGeom prst="rightBrac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1" name="直接箭头连接符 140"/>
            <p:cNvCxnSpPr/>
            <p:nvPr/>
          </p:nvCxnSpPr>
          <p:spPr>
            <a:xfrm flipH="1" flipV="1">
              <a:off x="4530745" y="3342440"/>
              <a:ext cx="1999" cy="423252"/>
            </a:xfrm>
            <a:prstGeom prst="straightConnector1">
              <a:avLst/>
            </a:prstGeom>
            <a:ln w="50800">
              <a:solidFill>
                <a:schemeClr val="accent1">
                  <a:alpha val="62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 flipH="1" flipV="1">
              <a:off x="4511308" y="2086851"/>
              <a:ext cx="1999" cy="423252"/>
            </a:xfrm>
            <a:prstGeom prst="straightConnector1">
              <a:avLst/>
            </a:prstGeom>
            <a:ln w="50800">
              <a:solidFill>
                <a:schemeClr val="accent1">
                  <a:alpha val="55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 145"/>
            <p:cNvSpPr/>
            <p:nvPr/>
          </p:nvSpPr>
          <p:spPr>
            <a:xfrm>
              <a:off x="3397322" y="3805957"/>
              <a:ext cx="2057507" cy="1030087"/>
            </a:xfrm>
            <a:prstGeom prst="rect">
              <a:avLst/>
            </a:prstGeom>
            <a:noFill/>
            <a:ln w="28575">
              <a:solidFill>
                <a:srgbClr val="DF7A5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80069" y="3899273"/>
              <a:ext cx="2043211" cy="1055884"/>
            </a:xfrm>
            <a:prstGeom prst="rect">
              <a:avLst/>
            </a:prstGeom>
            <a:noFill/>
            <a:ln w="28575">
              <a:solidFill>
                <a:srgbClr val="DF7A5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3517969" y="3920308"/>
              <a:ext cx="2057507" cy="1034849"/>
              <a:chOff x="2886738" y="-2713036"/>
              <a:chExt cx="2057507" cy="1034849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2920556" y="-2713036"/>
                <a:ext cx="2006725" cy="1020477"/>
                <a:chOff x="4679808" y="7065793"/>
                <a:chExt cx="3625713" cy="1832945"/>
              </a:xfrm>
            </p:grpSpPr>
            <p:pic>
              <p:nvPicPr>
                <p:cNvPr id="156" name="图片 15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9808" y="7065793"/>
                  <a:ext cx="1806708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  <p:pic>
              <p:nvPicPr>
                <p:cNvPr id="157" name="图片 15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0578" y="7065793"/>
                  <a:ext cx="1794943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</p:grpSp>
          <p:sp>
            <p:nvSpPr>
              <p:cNvPr id="145" name="矩形 144"/>
              <p:cNvSpPr/>
              <p:nvPr/>
            </p:nvSpPr>
            <p:spPr>
              <a:xfrm>
                <a:off x="2886738" y="-2708274"/>
                <a:ext cx="2057507" cy="1030087"/>
              </a:xfrm>
              <a:prstGeom prst="rect">
                <a:avLst/>
              </a:prstGeom>
              <a:noFill/>
              <a:ln w="28575">
                <a:solidFill>
                  <a:srgbClr val="DF7A5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3632434" y="4068129"/>
              <a:ext cx="2057507" cy="1034849"/>
              <a:chOff x="2886738" y="-2713036"/>
              <a:chExt cx="2057507" cy="1034849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2920556" y="-2713036"/>
                <a:ext cx="2006725" cy="1020477"/>
                <a:chOff x="4679808" y="7065793"/>
                <a:chExt cx="3625713" cy="1832945"/>
              </a:xfrm>
            </p:grpSpPr>
            <p:pic>
              <p:nvPicPr>
                <p:cNvPr id="158" name="图片 15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9808" y="7065793"/>
                  <a:ext cx="1806708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  <p:pic>
              <p:nvPicPr>
                <p:cNvPr id="159" name="图片 15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0578" y="7065793"/>
                  <a:ext cx="1794943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</p:grpSp>
          <p:sp>
            <p:nvSpPr>
              <p:cNvPr id="154" name="矩形 153"/>
              <p:cNvSpPr/>
              <p:nvPr/>
            </p:nvSpPr>
            <p:spPr>
              <a:xfrm>
                <a:off x="2886738" y="-2708274"/>
                <a:ext cx="2057507" cy="1030087"/>
              </a:xfrm>
              <a:prstGeom prst="rect">
                <a:avLst/>
              </a:prstGeom>
              <a:noFill/>
              <a:ln w="28575">
                <a:solidFill>
                  <a:srgbClr val="DF7A5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8" name="矩形 177"/>
            <p:cNvSpPr/>
            <p:nvPr/>
          </p:nvSpPr>
          <p:spPr>
            <a:xfrm>
              <a:off x="404027" y="4927640"/>
              <a:ext cx="2019031" cy="1030087"/>
            </a:xfrm>
            <a:prstGeom prst="rect">
              <a:avLst/>
            </a:prstGeom>
            <a:noFill/>
            <a:ln w="28575">
              <a:solidFill>
                <a:srgbClr val="B5C7D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9" name="直接箭头连接符 178"/>
            <p:cNvCxnSpPr/>
            <p:nvPr/>
          </p:nvCxnSpPr>
          <p:spPr>
            <a:xfrm>
              <a:off x="9552428" y="873229"/>
              <a:ext cx="579576" cy="1190"/>
            </a:xfrm>
            <a:prstGeom prst="straightConnector1">
              <a:avLst/>
            </a:prstGeom>
            <a:ln w="50800">
              <a:solidFill>
                <a:schemeClr val="accent1">
                  <a:alpha val="55000"/>
                </a:schemeClr>
              </a:solidFill>
              <a:prstDash val="solid"/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0" name="图片 17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8266" y="4897637"/>
              <a:ext cx="973313" cy="977281"/>
            </a:xfrm>
            <a:prstGeom prst="rect">
              <a:avLst/>
            </a:prstGeom>
            <a:ln w="38100">
              <a:solidFill>
                <a:srgbClr val="B5C7D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1" name="图片 18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048097" y="4878052"/>
              <a:ext cx="973313" cy="977281"/>
            </a:xfrm>
            <a:prstGeom prst="rect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4" name="直接箭头连接符 63"/>
            <p:cNvCxnSpPr/>
            <p:nvPr/>
          </p:nvCxnSpPr>
          <p:spPr>
            <a:xfrm>
              <a:off x="12471577" y="5310488"/>
              <a:ext cx="55668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/>
            <p:cNvCxnSpPr/>
            <p:nvPr/>
          </p:nvCxnSpPr>
          <p:spPr>
            <a:xfrm>
              <a:off x="12489428" y="5695931"/>
              <a:ext cx="55668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11958025" y="6055486"/>
              <a:ext cx="1936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Cambria" panose="02040503050406030204" pitchFamily="18" charset="0"/>
                  <a:ea typeface="Cambria" panose="02040503050406030204" pitchFamily="18" charset="0"/>
                </a:rPr>
                <a:t>Transformations</a:t>
              </a:r>
              <a:endParaRPr lang="zh-CN" altLang="en-US" sz="1600" dirty="0">
                <a:latin typeface="Cambria" panose="02040503050406030204" pitchFamily="18" charset="0"/>
              </a:endParaRPr>
            </a:p>
          </p:txBody>
        </p:sp>
        <p:cxnSp>
          <p:nvCxnSpPr>
            <p:cNvPr id="184" name="直接箭头连接符 183"/>
            <p:cNvCxnSpPr/>
            <p:nvPr/>
          </p:nvCxnSpPr>
          <p:spPr>
            <a:xfrm>
              <a:off x="12471578" y="4930147"/>
              <a:ext cx="55668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曲线连接符 75"/>
            <p:cNvCxnSpPr/>
            <p:nvPr/>
          </p:nvCxnSpPr>
          <p:spPr>
            <a:xfrm rot="5400000" flipH="1" flipV="1">
              <a:off x="12737434" y="5117212"/>
              <a:ext cx="21569" cy="1549830"/>
            </a:xfrm>
            <a:prstGeom prst="curvedConnector3">
              <a:avLst>
                <a:gd name="adj1" fmla="val -870026"/>
              </a:avLst>
            </a:prstGeom>
            <a:ln>
              <a:solidFill>
                <a:schemeClr val="accent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/>
            <p:cNvCxnSpPr/>
            <p:nvPr/>
          </p:nvCxnSpPr>
          <p:spPr>
            <a:xfrm flipH="1" flipV="1">
              <a:off x="13125194" y="4381103"/>
              <a:ext cx="1999" cy="423252"/>
            </a:xfrm>
            <a:prstGeom prst="straightConnector1">
              <a:avLst/>
            </a:prstGeom>
            <a:ln w="57150">
              <a:solidFill>
                <a:srgbClr val="FFA5AA">
                  <a:alpha val="55000"/>
                </a:srgb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箭头连接符 296"/>
            <p:cNvCxnSpPr/>
            <p:nvPr/>
          </p:nvCxnSpPr>
          <p:spPr>
            <a:xfrm flipH="1" flipV="1">
              <a:off x="12741673" y="1380280"/>
              <a:ext cx="1999" cy="423252"/>
            </a:xfrm>
            <a:prstGeom prst="straightConnector1">
              <a:avLst/>
            </a:prstGeom>
            <a:ln w="57150">
              <a:solidFill>
                <a:srgbClr val="FFA5AA">
                  <a:alpha val="55000"/>
                </a:srgb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组合 90"/>
            <p:cNvGrpSpPr/>
            <p:nvPr/>
          </p:nvGrpSpPr>
          <p:grpSpPr>
            <a:xfrm>
              <a:off x="11434855" y="1877860"/>
              <a:ext cx="3710847" cy="2419127"/>
              <a:chOff x="9065906" y="-2968726"/>
              <a:chExt cx="3592040" cy="2330610"/>
            </a:xfrm>
          </p:grpSpPr>
          <p:sp>
            <p:nvSpPr>
              <p:cNvPr id="294" name="立方体 293"/>
              <p:cNvSpPr/>
              <p:nvPr/>
            </p:nvSpPr>
            <p:spPr>
              <a:xfrm>
                <a:off x="9344090" y="-2794757"/>
                <a:ext cx="890416" cy="341898"/>
              </a:xfrm>
              <a:prstGeom prst="cube">
                <a:avLst>
                  <a:gd name="adj" fmla="val 82004"/>
                </a:avLst>
              </a:prstGeom>
              <a:solidFill>
                <a:srgbClr val="95AEB3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 dirty="0"/>
              </a:p>
            </p:txBody>
          </p:sp>
          <p:sp>
            <p:nvSpPr>
              <p:cNvPr id="245" name="立方体 244"/>
              <p:cNvSpPr/>
              <p:nvPr/>
            </p:nvSpPr>
            <p:spPr>
              <a:xfrm>
                <a:off x="9075633" y="-2239449"/>
                <a:ext cx="353008" cy="957666"/>
              </a:xfrm>
              <a:prstGeom prst="cube">
                <a:avLst>
                  <a:gd name="adj" fmla="val 76023"/>
                </a:avLst>
              </a:prstGeom>
              <a:solidFill>
                <a:srgbClr val="FACB9F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 dirty="0"/>
              </a:p>
            </p:txBody>
          </p:sp>
          <p:cxnSp>
            <p:nvCxnSpPr>
              <p:cNvPr id="247" name="直接箭头连接符 246"/>
              <p:cNvCxnSpPr/>
              <p:nvPr/>
            </p:nvCxnSpPr>
            <p:spPr>
              <a:xfrm>
                <a:off x="9493140" y="-1760424"/>
                <a:ext cx="538005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9" name="直接箭头连接符 248"/>
              <p:cNvCxnSpPr/>
              <p:nvPr/>
            </p:nvCxnSpPr>
            <p:spPr>
              <a:xfrm>
                <a:off x="10366319" y="-2658879"/>
                <a:ext cx="830729" cy="0"/>
              </a:xfrm>
              <a:prstGeom prst="straightConnector1">
                <a:avLst/>
              </a:prstGeom>
              <a:ln w="444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50" name="文本框 249"/>
              <p:cNvSpPr txBox="1"/>
              <p:nvPr/>
            </p:nvSpPr>
            <p:spPr>
              <a:xfrm>
                <a:off x="10374415" y="-2968726"/>
                <a:ext cx="8554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flatten</a:t>
                </a:r>
                <a:endParaRPr lang="zh-CN" altLang="en-US" sz="1200" b="1" i="1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10422089" y="-2181745"/>
                <a:ext cx="1103845" cy="1241560"/>
              </a:xfrm>
              <a:prstGeom prst="rect">
                <a:avLst/>
              </a:prstGeom>
              <a:gradFill flip="none" rotWithShape="1">
                <a:gsLst>
                  <a:gs pos="82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  <a:gs pos="17000">
                    <a:schemeClr val="accent1">
                      <a:lumMod val="23000"/>
                      <a:lumOff val="77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</a:gsLst>
                <a:lin ang="8100000" scaled="1"/>
                <a:tileRect/>
              </a:gra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252" name="半闭框 251"/>
              <p:cNvSpPr/>
              <p:nvPr/>
            </p:nvSpPr>
            <p:spPr>
              <a:xfrm>
                <a:off x="10291457" y="-2331754"/>
                <a:ext cx="1388735" cy="1471107"/>
              </a:xfrm>
              <a:prstGeom prst="halfFrame">
                <a:avLst>
                  <a:gd name="adj1" fmla="val 4765"/>
                  <a:gd name="adj2" fmla="val 3359"/>
                </a:avLst>
              </a:prstGeom>
              <a:gradFill>
                <a:gsLst>
                  <a:gs pos="49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  <a:gs pos="10000">
                    <a:schemeClr val="accent1">
                      <a:lumMod val="40000"/>
                      <a:lumOff val="60000"/>
                    </a:schemeClr>
                  </a:gs>
                  <a:gs pos="41000">
                    <a:srgbClr val="FACB9F"/>
                  </a:gs>
                  <a:gs pos="8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3" name="直接连接符 252"/>
              <p:cNvCxnSpPr/>
              <p:nvPr/>
            </p:nvCxnSpPr>
            <p:spPr>
              <a:xfrm>
                <a:off x="10413999" y="-1390450"/>
                <a:ext cx="106426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10746226" y="-2194771"/>
                <a:ext cx="1662" cy="115687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文本框 254"/>
              <p:cNvSpPr txBox="1"/>
              <p:nvPr/>
            </p:nvSpPr>
            <p:spPr>
              <a:xfrm>
                <a:off x="11496235" y="-2289661"/>
                <a:ext cx="825836" cy="22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(HW, )</a:t>
                </a:r>
                <a:endParaRPr lang="zh-CN" altLang="en-US" sz="1100" b="1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10207710" y="-916932"/>
                <a:ext cx="825836" cy="22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(HW,)</a:t>
                </a:r>
                <a:endParaRPr lang="zh-CN" altLang="en-US" sz="1100" b="1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277" name="椭圆 276"/>
              <p:cNvSpPr/>
              <p:nvPr/>
            </p:nvSpPr>
            <p:spPr>
              <a:xfrm>
                <a:off x="11618062" y="-1814587"/>
                <a:ext cx="282494" cy="284967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cxnSp>
            <p:nvCxnSpPr>
              <p:cNvPr id="278" name="直接连接符 277"/>
              <p:cNvCxnSpPr>
                <a:stCxn id="277" idx="7"/>
                <a:endCxn id="277" idx="3"/>
              </p:cNvCxnSpPr>
              <p:nvPr/>
            </p:nvCxnSpPr>
            <p:spPr>
              <a:xfrm flipH="1">
                <a:off x="11659432" y="-1772855"/>
                <a:ext cx="199754" cy="201502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277" idx="5"/>
                <a:endCxn id="277" idx="1"/>
              </p:cNvCxnSpPr>
              <p:nvPr/>
            </p:nvCxnSpPr>
            <p:spPr>
              <a:xfrm flipH="1" flipV="1">
                <a:off x="11659432" y="-1772855"/>
                <a:ext cx="199754" cy="201502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文本框 257"/>
                  <p:cNvSpPr txBox="1"/>
                  <p:nvPr/>
                </p:nvSpPr>
                <p:spPr>
                  <a:xfrm>
                    <a:off x="9065906" y="-1890490"/>
                    <a:ext cx="427234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1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11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8" name="文本框 2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5906" y="-1890490"/>
                    <a:ext cx="427234" cy="2616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59" name="图片 25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6254" y="-1999249"/>
                <a:ext cx="580168" cy="571967"/>
              </a:xfrm>
              <a:prstGeom prst="rect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260" name="图片 259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0064" y="-1227547"/>
                <a:ext cx="597882" cy="589431"/>
              </a:xfrm>
              <a:prstGeom prst="rect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261" name="图片 260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6254" y="-2763155"/>
                <a:ext cx="576534" cy="568384"/>
              </a:xfrm>
              <a:prstGeom prst="rect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6" name="文本框 295"/>
                  <p:cNvSpPr txBox="1"/>
                  <p:nvPr/>
                </p:nvSpPr>
                <p:spPr>
                  <a:xfrm>
                    <a:off x="9570089" y="-2822646"/>
                    <a:ext cx="42723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zh-CN" altLang="en-US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6" name="文本框 2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0089" y="-2822646"/>
                    <a:ext cx="427234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1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0" name="组合 89"/>
              <p:cNvGrpSpPr/>
              <p:nvPr/>
            </p:nvGrpSpPr>
            <p:grpSpPr>
              <a:xfrm>
                <a:off x="10246361" y="-2584994"/>
                <a:ext cx="1371701" cy="164792"/>
                <a:chOff x="13380660" y="-1739676"/>
                <a:chExt cx="5162534" cy="654222"/>
              </a:xfrm>
            </p:grpSpPr>
            <p:sp>
              <p:nvSpPr>
                <p:cNvPr id="263" name="矩形 262"/>
                <p:cNvSpPr/>
                <p:nvPr/>
              </p:nvSpPr>
              <p:spPr>
                <a:xfrm rot="5400000">
                  <a:off x="13347297" y="-1697111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 rot="5400000">
                  <a:off x="13922674" y="-1695060"/>
                  <a:ext cx="642969" cy="576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 rot="5400000">
                  <a:off x="15060648" y="-1697111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 rot="5400000">
                  <a:off x="14487394" y="-1706313"/>
                  <a:ext cx="642969" cy="576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 rot="5400000">
                  <a:off x="15633323" y="-1703350"/>
                  <a:ext cx="642969" cy="576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 rot="5400000">
                  <a:off x="16206577" y="-1697111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 rot="5400000">
                  <a:off x="16771425" y="-1697111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 rot="5400000">
                  <a:off x="17352506" y="-1699505"/>
                  <a:ext cx="642969" cy="576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05" name="矩形 304"/>
                <p:cNvSpPr/>
                <p:nvPr/>
              </p:nvSpPr>
              <p:spPr>
                <a:xfrm rot="5400000">
                  <a:off x="17933587" y="-1699504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</p:grpSp>
          <p:grpSp>
            <p:nvGrpSpPr>
              <p:cNvPr id="306" name="组合 305"/>
              <p:cNvGrpSpPr/>
              <p:nvPr/>
            </p:nvGrpSpPr>
            <p:grpSpPr>
              <a:xfrm rot="5400000">
                <a:off x="9467558" y="-1679933"/>
                <a:ext cx="1371701" cy="164792"/>
                <a:chOff x="13380660" y="-1739676"/>
                <a:chExt cx="5162534" cy="654222"/>
              </a:xfrm>
            </p:grpSpPr>
            <p:sp>
              <p:nvSpPr>
                <p:cNvPr id="307" name="矩形 306"/>
                <p:cNvSpPr/>
                <p:nvPr/>
              </p:nvSpPr>
              <p:spPr>
                <a:xfrm rot="5400000">
                  <a:off x="13347297" y="-1697111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 rot="5400000">
                  <a:off x="13922674" y="-1695060"/>
                  <a:ext cx="642969" cy="576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 rot="5400000">
                  <a:off x="15060648" y="-1697111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 rot="5400000">
                  <a:off x="14487394" y="-1706313"/>
                  <a:ext cx="642969" cy="576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 rot="5400000">
                  <a:off x="15633323" y="-1703350"/>
                  <a:ext cx="642969" cy="576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 rot="5400000">
                  <a:off x="16206577" y="-1697111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 rot="5400000">
                  <a:off x="16771425" y="-1697111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 rot="5400000">
                  <a:off x="17352506" y="-1699505"/>
                  <a:ext cx="642969" cy="576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 rot="5400000">
                  <a:off x="17933587" y="-1699504"/>
                  <a:ext cx="642969" cy="57624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658"/>
                </a:p>
              </p:txBody>
            </p:sp>
          </p:grpSp>
          <p:sp>
            <p:nvSpPr>
              <p:cNvPr id="316" name="文本框 315"/>
              <p:cNvSpPr txBox="1"/>
              <p:nvPr/>
            </p:nvSpPr>
            <p:spPr>
              <a:xfrm>
                <a:off x="9436012" y="-2120585"/>
                <a:ext cx="8554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flatten</a:t>
                </a:r>
                <a:endParaRPr lang="zh-CN" altLang="en-US" sz="1200" b="1" i="1" dirty="0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94" name="圆角矩形 93"/>
            <p:cNvSpPr/>
            <p:nvPr/>
          </p:nvSpPr>
          <p:spPr>
            <a:xfrm>
              <a:off x="12120704" y="675651"/>
              <a:ext cx="2019670" cy="72966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2253105" y="675048"/>
              <a:ext cx="18459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Mask </a:t>
              </a:r>
              <a:endPara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r>
                <a:rPr lang="en-US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Generation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317" name="图片 3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0579" y="3513005"/>
              <a:ext cx="973313" cy="977281"/>
            </a:xfrm>
            <a:prstGeom prst="rect">
              <a:avLst/>
            </a:prstGeom>
            <a:ln w="38100">
              <a:solidFill>
                <a:srgbClr val="B5C7D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18" name="组合 317"/>
            <p:cNvGrpSpPr/>
            <p:nvPr/>
          </p:nvGrpSpPr>
          <p:grpSpPr>
            <a:xfrm>
              <a:off x="8524646" y="5036267"/>
              <a:ext cx="2057507" cy="1034849"/>
              <a:chOff x="2886738" y="-2713036"/>
              <a:chExt cx="2057507" cy="1034849"/>
            </a:xfrm>
          </p:grpSpPr>
          <p:grpSp>
            <p:nvGrpSpPr>
              <p:cNvPr id="319" name="组合 318"/>
              <p:cNvGrpSpPr/>
              <p:nvPr/>
            </p:nvGrpSpPr>
            <p:grpSpPr>
              <a:xfrm>
                <a:off x="2920556" y="-2713036"/>
                <a:ext cx="2006725" cy="1020477"/>
                <a:chOff x="4679808" y="7065793"/>
                <a:chExt cx="3625713" cy="1832945"/>
              </a:xfrm>
            </p:grpSpPr>
            <p:pic>
              <p:nvPicPr>
                <p:cNvPr id="321" name="图片 32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9808" y="7065793"/>
                  <a:ext cx="1806708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  <p:pic>
              <p:nvPicPr>
                <p:cNvPr id="322" name="图片 32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0578" y="7065793"/>
                  <a:ext cx="1794943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</p:grpSp>
          <p:sp>
            <p:nvSpPr>
              <p:cNvPr id="320" name="矩形 319"/>
              <p:cNvSpPr/>
              <p:nvPr/>
            </p:nvSpPr>
            <p:spPr>
              <a:xfrm>
                <a:off x="2886738" y="-2708274"/>
                <a:ext cx="2057507" cy="1030087"/>
              </a:xfrm>
              <a:prstGeom prst="rect">
                <a:avLst/>
              </a:prstGeom>
              <a:noFill/>
              <a:ln w="28575">
                <a:solidFill>
                  <a:srgbClr val="DF7A5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3" name="组合 322"/>
            <p:cNvGrpSpPr/>
            <p:nvPr/>
          </p:nvGrpSpPr>
          <p:grpSpPr>
            <a:xfrm>
              <a:off x="8653032" y="5139633"/>
              <a:ext cx="2057507" cy="1034849"/>
              <a:chOff x="2886738" y="-2713036"/>
              <a:chExt cx="2057507" cy="1034849"/>
            </a:xfrm>
          </p:grpSpPr>
          <p:grpSp>
            <p:nvGrpSpPr>
              <p:cNvPr id="324" name="组合 323"/>
              <p:cNvGrpSpPr/>
              <p:nvPr/>
            </p:nvGrpSpPr>
            <p:grpSpPr>
              <a:xfrm>
                <a:off x="2920556" y="-2713036"/>
                <a:ext cx="2006725" cy="1020477"/>
                <a:chOff x="4679808" y="7065793"/>
                <a:chExt cx="3625713" cy="1832945"/>
              </a:xfrm>
            </p:grpSpPr>
            <p:pic>
              <p:nvPicPr>
                <p:cNvPr id="326" name="图片 32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9808" y="7065793"/>
                  <a:ext cx="1806708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  <p:pic>
              <p:nvPicPr>
                <p:cNvPr id="327" name="图片 32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0578" y="7065793"/>
                  <a:ext cx="1794943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</p:grpSp>
          <p:sp>
            <p:nvSpPr>
              <p:cNvPr id="325" name="矩形 324"/>
              <p:cNvSpPr/>
              <p:nvPr/>
            </p:nvSpPr>
            <p:spPr>
              <a:xfrm>
                <a:off x="2886738" y="-2708274"/>
                <a:ext cx="2057507" cy="1030087"/>
              </a:xfrm>
              <a:prstGeom prst="rect">
                <a:avLst/>
              </a:prstGeom>
              <a:noFill/>
              <a:ln w="28575">
                <a:solidFill>
                  <a:srgbClr val="DF7A5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8" name="组合 327"/>
            <p:cNvGrpSpPr/>
            <p:nvPr/>
          </p:nvGrpSpPr>
          <p:grpSpPr>
            <a:xfrm>
              <a:off x="8805565" y="5267945"/>
              <a:ext cx="2057507" cy="1034849"/>
              <a:chOff x="2886738" y="-2713036"/>
              <a:chExt cx="2057507" cy="1034849"/>
            </a:xfrm>
          </p:grpSpPr>
          <p:grpSp>
            <p:nvGrpSpPr>
              <p:cNvPr id="329" name="组合 328"/>
              <p:cNvGrpSpPr/>
              <p:nvPr/>
            </p:nvGrpSpPr>
            <p:grpSpPr>
              <a:xfrm>
                <a:off x="2920556" y="-2713036"/>
                <a:ext cx="2006725" cy="1020477"/>
                <a:chOff x="4679808" y="7065793"/>
                <a:chExt cx="3625713" cy="1832945"/>
              </a:xfrm>
            </p:grpSpPr>
            <p:pic>
              <p:nvPicPr>
                <p:cNvPr id="331" name="图片 3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9808" y="7065793"/>
                  <a:ext cx="1806708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  <p:pic>
              <p:nvPicPr>
                <p:cNvPr id="332" name="图片 3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0578" y="7065793"/>
                  <a:ext cx="1794943" cy="1832945"/>
                </a:xfrm>
                <a:prstGeom prst="rect">
                  <a:avLst/>
                </a:prstGeom>
                <a:ln w="28575">
                  <a:solidFill>
                    <a:srgbClr val="95AEB3"/>
                  </a:solidFill>
                </a:ln>
              </p:spPr>
            </p:pic>
          </p:grpSp>
          <p:sp>
            <p:nvSpPr>
              <p:cNvPr id="330" name="矩形 329"/>
              <p:cNvSpPr/>
              <p:nvPr/>
            </p:nvSpPr>
            <p:spPr>
              <a:xfrm>
                <a:off x="2886738" y="-2708274"/>
                <a:ext cx="2057507" cy="1030087"/>
              </a:xfrm>
              <a:prstGeom prst="rect">
                <a:avLst/>
              </a:prstGeom>
              <a:noFill/>
              <a:ln w="28575">
                <a:solidFill>
                  <a:srgbClr val="DF7A5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48" name="直接箭头连接符 347"/>
            <p:cNvCxnSpPr/>
            <p:nvPr/>
          </p:nvCxnSpPr>
          <p:spPr>
            <a:xfrm flipH="1" flipV="1">
              <a:off x="15210019" y="3285576"/>
              <a:ext cx="885880" cy="13588"/>
            </a:xfrm>
            <a:prstGeom prst="straightConnector1">
              <a:avLst/>
            </a:prstGeom>
            <a:ln w="50800">
              <a:solidFill>
                <a:schemeClr val="accent1">
                  <a:alpha val="55000"/>
                </a:schemeClr>
              </a:solidFill>
              <a:prstDash val="solid"/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箭头连接符 348"/>
            <p:cNvCxnSpPr/>
            <p:nvPr/>
          </p:nvCxnSpPr>
          <p:spPr>
            <a:xfrm flipH="1" flipV="1">
              <a:off x="13561642" y="1388415"/>
              <a:ext cx="1999" cy="423252"/>
            </a:xfrm>
            <a:prstGeom prst="straightConnector1">
              <a:avLst/>
            </a:prstGeom>
            <a:ln w="50800">
              <a:solidFill>
                <a:schemeClr val="accent1">
                  <a:alpha val="55000"/>
                </a:schemeClr>
              </a:solidFill>
              <a:prstDash val="solid"/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" name="组合 377"/>
            <p:cNvGrpSpPr/>
            <p:nvPr/>
          </p:nvGrpSpPr>
          <p:grpSpPr>
            <a:xfrm>
              <a:off x="16157217" y="1552915"/>
              <a:ext cx="2385039" cy="1543416"/>
              <a:chOff x="22103852" y="4180975"/>
              <a:chExt cx="2385039" cy="1543416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22103852" y="4180975"/>
                <a:ext cx="2042700" cy="1193886"/>
                <a:chOff x="2886738" y="-2713036"/>
                <a:chExt cx="2057507" cy="1034849"/>
              </a:xfrm>
            </p:grpSpPr>
            <p:grpSp>
              <p:nvGrpSpPr>
                <p:cNvPr id="334" name="组合 333"/>
                <p:cNvGrpSpPr/>
                <p:nvPr/>
              </p:nvGrpSpPr>
              <p:grpSpPr>
                <a:xfrm>
                  <a:off x="2920556" y="-2713036"/>
                  <a:ext cx="2006725" cy="1020477"/>
                  <a:chOff x="4679808" y="7065793"/>
                  <a:chExt cx="3625713" cy="1832945"/>
                </a:xfrm>
              </p:grpSpPr>
              <p:pic>
                <p:nvPicPr>
                  <p:cNvPr id="336" name="图片 335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79808" y="7065793"/>
                    <a:ext cx="1806708" cy="1832945"/>
                  </a:xfrm>
                  <a:prstGeom prst="rect">
                    <a:avLst/>
                  </a:prstGeom>
                  <a:ln w="28575">
                    <a:solidFill>
                      <a:srgbClr val="95AEB3"/>
                    </a:solidFill>
                  </a:ln>
                </p:spPr>
              </p:pic>
              <p:pic>
                <p:nvPicPr>
                  <p:cNvPr id="337" name="图片 33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0578" y="7065793"/>
                    <a:ext cx="1794943" cy="1832945"/>
                  </a:xfrm>
                  <a:prstGeom prst="rect">
                    <a:avLst/>
                  </a:prstGeom>
                  <a:ln w="28575">
                    <a:solidFill>
                      <a:srgbClr val="95AEB3"/>
                    </a:solidFill>
                  </a:ln>
                </p:spPr>
              </p:pic>
            </p:grpSp>
            <p:sp>
              <p:nvSpPr>
                <p:cNvPr id="335" name="矩形 334"/>
                <p:cNvSpPr/>
                <p:nvPr/>
              </p:nvSpPr>
              <p:spPr>
                <a:xfrm>
                  <a:off x="2886738" y="-2708274"/>
                  <a:ext cx="2057507" cy="1030087"/>
                </a:xfrm>
                <a:prstGeom prst="rect">
                  <a:avLst/>
                </a:prstGeom>
                <a:noFill/>
                <a:ln w="28575">
                  <a:solidFill>
                    <a:srgbClr val="DF7A5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8" name="组合 337"/>
              <p:cNvGrpSpPr/>
              <p:nvPr/>
            </p:nvGrpSpPr>
            <p:grpSpPr>
              <a:xfrm>
                <a:off x="22271452" y="4356997"/>
                <a:ext cx="2042700" cy="1193886"/>
                <a:chOff x="2886738" y="-2713036"/>
                <a:chExt cx="2057507" cy="1034849"/>
              </a:xfrm>
            </p:grpSpPr>
            <p:grpSp>
              <p:nvGrpSpPr>
                <p:cNvPr id="339" name="组合 338"/>
                <p:cNvGrpSpPr/>
                <p:nvPr/>
              </p:nvGrpSpPr>
              <p:grpSpPr>
                <a:xfrm>
                  <a:off x="2920556" y="-2713036"/>
                  <a:ext cx="2006725" cy="1020477"/>
                  <a:chOff x="4679808" y="7065793"/>
                  <a:chExt cx="3625713" cy="1832945"/>
                </a:xfrm>
              </p:grpSpPr>
              <p:pic>
                <p:nvPicPr>
                  <p:cNvPr id="341" name="图片 34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79808" y="7065793"/>
                    <a:ext cx="1806708" cy="1832945"/>
                  </a:xfrm>
                  <a:prstGeom prst="rect">
                    <a:avLst/>
                  </a:prstGeom>
                  <a:ln w="28575">
                    <a:solidFill>
                      <a:srgbClr val="95AEB3"/>
                    </a:solidFill>
                  </a:ln>
                </p:spPr>
              </p:pic>
              <p:pic>
                <p:nvPicPr>
                  <p:cNvPr id="342" name="图片 34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0578" y="7065793"/>
                    <a:ext cx="1794943" cy="1832945"/>
                  </a:xfrm>
                  <a:prstGeom prst="rect">
                    <a:avLst/>
                  </a:prstGeom>
                  <a:ln w="28575">
                    <a:solidFill>
                      <a:srgbClr val="95AEB3"/>
                    </a:solidFill>
                  </a:ln>
                </p:spPr>
              </p:pic>
            </p:grpSp>
            <p:sp>
              <p:nvSpPr>
                <p:cNvPr id="340" name="矩形 339"/>
                <p:cNvSpPr/>
                <p:nvPr/>
              </p:nvSpPr>
              <p:spPr>
                <a:xfrm>
                  <a:off x="2886738" y="-2708274"/>
                  <a:ext cx="2057507" cy="1030087"/>
                </a:xfrm>
                <a:prstGeom prst="rect">
                  <a:avLst/>
                </a:prstGeom>
                <a:noFill/>
                <a:ln w="28575">
                  <a:solidFill>
                    <a:srgbClr val="DF7A5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3" name="组合 342"/>
              <p:cNvGrpSpPr/>
              <p:nvPr/>
            </p:nvGrpSpPr>
            <p:grpSpPr>
              <a:xfrm>
                <a:off x="22446191" y="4530505"/>
                <a:ext cx="2042700" cy="1193886"/>
                <a:chOff x="2886738" y="-2713036"/>
                <a:chExt cx="2057507" cy="1034849"/>
              </a:xfrm>
            </p:grpSpPr>
            <p:grpSp>
              <p:nvGrpSpPr>
                <p:cNvPr id="344" name="组合 343"/>
                <p:cNvGrpSpPr/>
                <p:nvPr/>
              </p:nvGrpSpPr>
              <p:grpSpPr>
                <a:xfrm>
                  <a:off x="2920556" y="-2713036"/>
                  <a:ext cx="2006725" cy="1020477"/>
                  <a:chOff x="4679808" y="7065793"/>
                  <a:chExt cx="3625713" cy="1832945"/>
                </a:xfrm>
              </p:grpSpPr>
              <p:pic>
                <p:nvPicPr>
                  <p:cNvPr id="346" name="图片 345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79808" y="7065793"/>
                    <a:ext cx="1806708" cy="1832945"/>
                  </a:xfrm>
                  <a:prstGeom prst="rect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</p:pic>
              <p:pic>
                <p:nvPicPr>
                  <p:cNvPr id="347" name="图片 34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0578" y="7065793"/>
                    <a:ext cx="1794943" cy="1832945"/>
                  </a:xfrm>
                  <a:prstGeom prst="rect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</p:pic>
            </p:grpSp>
            <p:sp>
              <p:nvSpPr>
                <p:cNvPr id="345" name="矩形 344"/>
                <p:cNvSpPr/>
                <p:nvPr/>
              </p:nvSpPr>
              <p:spPr>
                <a:xfrm>
                  <a:off x="2886738" y="-2708274"/>
                  <a:ext cx="2057507" cy="103008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3" name="组合 142"/>
              <p:cNvGrpSpPr/>
              <p:nvPr/>
            </p:nvGrpSpPr>
            <p:grpSpPr>
              <a:xfrm>
                <a:off x="22656915" y="4788491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137" name="直接连接符 136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组合 350"/>
              <p:cNvGrpSpPr/>
              <p:nvPr/>
            </p:nvGrpSpPr>
            <p:grpSpPr>
              <a:xfrm>
                <a:off x="22891202" y="4756722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352" name="直接连接符 351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组合 353"/>
              <p:cNvGrpSpPr/>
              <p:nvPr/>
            </p:nvGrpSpPr>
            <p:grpSpPr>
              <a:xfrm>
                <a:off x="22835712" y="4957931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355" name="直接连接符 354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7" name="组合 356"/>
              <p:cNvGrpSpPr/>
              <p:nvPr/>
            </p:nvGrpSpPr>
            <p:grpSpPr>
              <a:xfrm>
                <a:off x="22562538" y="5073386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358" name="直接连接符 357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组合 359"/>
              <p:cNvGrpSpPr/>
              <p:nvPr/>
            </p:nvGrpSpPr>
            <p:grpSpPr>
              <a:xfrm>
                <a:off x="22749018" y="5373746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361" name="直接连接符 360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3" name="组合 362"/>
              <p:cNvGrpSpPr/>
              <p:nvPr/>
            </p:nvGrpSpPr>
            <p:grpSpPr>
              <a:xfrm>
                <a:off x="23017914" y="5211671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364" name="直接连接符 363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6" name="组合 365"/>
              <p:cNvGrpSpPr/>
              <p:nvPr/>
            </p:nvGrpSpPr>
            <p:grpSpPr>
              <a:xfrm>
                <a:off x="23125219" y="4872103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367" name="直接连接符 366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直接连接符 367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9" name="组合 368"/>
              <p:cNvGrpSpPr/>
              <p:nvPr/>
            </p:nvGrpSpPr>
            <p:grpSpPr>
              <a:xfrm>
                <a:off x="23119401" y="5049142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370" name="直接连接符 369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2" name="组合 371"/>
              <p:cNvGrpSpPr/>
              <p:nvPr/>
            </p:nvGrpSpPr>
            <p:grpSpPr>
              <a:xfrm>
                <a:off x="22501294" y="5349569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373" name="直接连接符 372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连接符 373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组合 374"/>
              <p:cNvGrpSpPr/>
              <p:nvPr/>
            </p:nvGrpSpPr>
            <p:grpSpPr>
              <a:xfrm>
                <a:off x="22495545" y="4640470"/>
                <a:ext cx="184206" cy="188927"/>
                <a:chOff x="-6063916" y="-946121"/>
                <a:chExt cx="1285068" cy="971153"/>
              </a:xfrm>
            </p:grpSpPr>
            <p:cxnSp>
              <p:nvCxnSpPr>
                <p:cNvPr id="376" name="直接连接符 375"/>
                <p:cNvCxnSpPr/>
                <p:nvPr/>
              </p:nvCxnSpPr>
              <p:spPr>
                <a:xfrm flipV="1">
                  <a:off x="-6063916" y="-505326"/>
                  <a:ext cx="1285068" cy="48126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/>
                <p:cNvCxnSpPr/>
                <p:nvPr/>
              </p:nvCxnSpPr>
              <p:spPr>
                <a:xfrm>
                  <a:off x="-5461488" y="-946121"/>
                  <a:ext cx="40106" cy="971153"/>
                </a:xfrm>
                <a:prstGeom prst="line">
                  <a:avLst/>
                </a:prstGeom>
                <a:ln w="38100">
                  <a:solidFill>
                    <a:srgbClr val="DF7A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69099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598248"/>
              </p:ext>
            </p:extLst>
          </p:nvPr>
        </p:nvGraphicFramePr>
        <p:xfrm>
          <a:off x="192506" y="172453"/>
          <a:ext cx="17526000" cy="154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459553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05476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955313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178801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851343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631650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7350475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2865466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212109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1358649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SCD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  ACDC 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SPINE 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>
                    <a:solidFill>
                      <a:srgbClr val="95A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WBC 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STARE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PANDENTAL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5A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Monuseg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     Cervix 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</a:rPr>
                        <a:t>Hipxray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5653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UNIVERSEG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54.11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56.54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</a:t>
                      </a:r>
                      <a:endParaRPr lang="zh-CN" altLang="en-US" dirty="0"/>
                    </a:p>
                  </a:txBody>
                  <a:tcPr>
                    <a:solidFill>
                      <a:srgbClr val="95A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41.68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95A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27.20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93.59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0715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52.63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59.62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</a:t>
                      </a:r>
                      <a:endParaRPr lang="zh-CN" altLang="en-US" dirty="0"/>
                    </a:p>
                  </a:txBody>
                  <a:tcPr>
                    <a:solidFill>
                      <a:srgbClr val="95A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51.73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95A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56.81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88.06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884851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28210"/>
              </p:ext>
            </p:extLst>
          </p:nvPr>
        </p:nvGraphicFramePr>
        <p:xfrm>
          <a:off x="1821011" y="2290011"/>
          <a:ext cx="13675662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277">
                  <a:extLst>
                    <a:ext uri="{9D8B030D-6E8A-4147-A177-3AD203B41FA5}">
                      <a16:colId xmlns:a16="http://schemas.microsoft.com/office/drawing/2014/main" val="1495202347"/>
                    </a:ext>
                  </a:extLst>
                </a:gridCol>
                <a:gridCol w="2279277">
                  <a:extLst>
                    <a:ext uri="{9D8B030D-6E8A-4147-A177-3AD203B41FA5}">
                      <a16:colId xmlns:a16="http://schemas.microsoft.com/office/drawing/2014/main" val="2171952293"/>
                    </a:ext>
                  </a:extLst>
                </a:gridCol>
                <a:gridCol w="2279277">
                  <a:extLst>
                    <a:ext uri="{9D8B030D-6E8A-4147-A177-3AD203B41FA5}">
                      <a16:colId xmlns:a16="http://schemas.microsoft.com/office/drawing/2014/main" val="2864393796"/>
                    </a:ext>
                  </a:extLst>
                </a:gridCol>
                <a:gridCol w="2279277">
                  <a:extLst>
                    <a:ext uri="{9D8B030D-6E8A-4147-A177-3AD203B41FA5}">
                      <a16:colId xmlns:a16="http://schemas.microsoft.com/office/drawing/2014/main" val="2539736359"/>
                    </a:ext>
                  </a:extLst>
                </a:gridCol>
                <a:gridCol w="2279277">
                  <a:extLst>
                    <a:ext uri="{9D8B030D-6E8A-4147-A177-3AD203B41FA5}">
                      <a16:colId xmlns:a16="http://schemas.microsoft.com/office/drawing/2014/main" val="3717431102"/>
                    </a:ext>
                  </a:extLst>
                </a:gridCol>
                <a:gridCol w="2279277">
                  <a:extLst>
                    <a:ext uri="{9D8B030D-6E8A-4147-A177-3AD203B41FA5}">
                      <a16:colId xmlns:a16="http://schemas.microsoft.com/office/drawing/2014/main" val="3526076223"/>
                    </a:ext>
                  </a:extLst>
                </a:gridCol>
              </a:tblGrid>
              <a:tr h="33888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 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  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 64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533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25.83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61.41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 66.12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73.90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82.27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86.20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1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46.71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61.36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66.38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67.00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70.43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72.29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1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469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583510"/>
              </p:ext>
            </p:extLst>
          </p:nvPr>
        </p:nvGraphicFramePr>
        <p:xfrm>
          <a:off x="2021472" y="310496"/>
          <a:ext cx="14182546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509">
                  <a:extLst>
                    <a:ext uri="{9D8B030D-6E8A-4147-A177-3AD203B41FA5}">
                      <a16:colId xmlns:a16="http://schemas.microsoft.com/office/drawing/2014/main" val="168573472"/>
                    </a:ext>
                  </a:extLst>
                </a:gridCol>
                <a:gridCol w="2836509">
                  <a:extLst>
                    <a:ext uri="{9D8B030D-6E8A-4147-A177-3AD203B41FA5}">
                      <a16:colId xmlns:a16="http://schemas.microsoft.com/office/drawing/2014/main" val="1053462702"/>
                    </a:ext>
                  </a:extLst>
                </a:gridCol>
                <a:gridCol w="2836509">
                  <a:extLst>
                    <a:ext uri="{9D8B030D-6E8A-4147-A177-3AD203B41FA5}">
                      <a16:colId xmlns:a16="http://schemas.microsoft.com/office/drawing/2014/main" val="2943951509"/>
                    </a:ext>
                  </a:extLst>
                </a:gridCol>
                <a:gridCol w="3828702">
                  <a:extLst>
                    <a:ext uri="{9D8B030D-6E8A-4147-A177-3AD203B41FA5}">
                      <a16:colId xmlns:a16="http://schemas.microsoft.com/office/drawing/2014/main" val="908077283"/>
                    </a:ext>
                  </a:extLst>
                </a:gridCol>
                <a:gridCol w="1844317">
                  <a:extLst>
                    <a:ext uri="{9D8B030D-6E8A-4147-A177-3AD203B41FA5}">
                      <a16:colId xmlns:a16="http://schemas.microsoft.com/office/drawing/2014/main" val="3015328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Fusion Module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SAM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DINO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  DSC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HD95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246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SAM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675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 MEDSAM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77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</a:t>
                      </a:r>
                      <a:r>
                        <a:rPr lang="en-US" altLang="zh-CN" baseline="0" dirty="0" smtClean="0"/>
                        <a:t>  </a:t>
                      </a:r>
                      <a:r>
                        <a:rPr lang="en-US" altLang="zh-CN" dirty="0" smtClean="0"/>
                        <a:t>SAMMED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43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baseline="0" dirty="0" err="1" smtClean="0"/>
                        <a:t>scripple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66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baseline="0" dirty="0" err="1" smtClean="0"/>
                        <a:t>scripple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z  output_dir_scripple_dino8feasam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97986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      </a:t>
                      </a:r>
                      <a:r>
                        <a:rPr lang="en-US" altLang="zh-CN" baseline="0" dirty="0" err="1" smtClean="0"/>
                        <a:t>concat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         </a:t>
                      </a:r>
                      <a:r>
                        <a:rPr lang="en-US" altLang="zh-CN" baseline="0" dirty="0" err="1" smtClean="0"/>
                        <a:t>scripple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3557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</a:t>
                      </a:r>
                      <a:r>
                        <a:rPr lang="en-US" altLang="zh-CN" baseline="0" dirty="0" smtClean="0"/>
                        <a:t> Multi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         </a:t>
                      </a:r>
                      <a:r>
                        <a:rPr lang="en-US" altLang="zh-CN" dirty="0" err="1" smtClean="0"/>
                        <a:t>scripple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z  output_dir_scripple_dino8multi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6154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attention1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         </a:t>
                      </a:r>
                      <a:r>
                        <a:rPr lang="en-US" altLang="zh-CN" dirty="0" err="1" smtClean="0"/>
                        <a:t>scripple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1444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attention2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         </a:t>
                      </a:r>
                      <a:r>
                        <a:rPr lang="en-US" altLang="zh-CN" dirty="0" err="1" smtClean="0"/>
                        <a:t>scripple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33612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</a:t>
                      </a:r>
                      <a:r>
                        <a:rPr lang="en-US" altLang="zh-CN" dirty="0" err="1" smtClean="0"/>
                        <a:t>fourier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         </a:t>
                      </a:r>
                      <a:r>
                        <a:rPr lang="en-US" altLang="zh-CN" dirty="0" err="1" smtClean="0"/>
                        <a:t>scripple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2577"/>
                  </a:ext>
                </a:extLst>
              </a:tr>
              <a:tr h="279400"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                     cross prompt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   x (nan)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37355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66338"/>
              </p:ext>
            </p:extLst>
          </p:nvPr>
        </p:nvGraphicFramePr>
        <p:xfrm>
          <a:off x="2021472" y="5626395"/>
          <a:ext cx="153733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679">
                  <a:extLst>
                    <a:ext uri="{9D8B030D-6E8A-4147-A177-3AD203B41FA5}">
                      <a16:colId xmlns:a16="http://schemas.microsoft.com/office/drawing/2014/main" val="3065607198"/>
                    </a:ext>
                  </a:extLst>
                </a:gridCol>
                <a:gridCol w="3074679">
                  <a:extLst>
                    <a:ext uri="{9D8B030D-6E8A-4147-A177-3AD203B41FA5}">
                      <a16:colId xmlns:a16="http://schemas.microsoft.com/office/drawing/2014/main" val="3937571969"/>
                    </a:ext>
                  </a:extLst>
                </a:gridCol>
                <a:gridCol w="1951365">
                  <a:extLst>
                    <a:ext uri="{9D8B030D-6E8A-4147-A177-3AD203B41FA5}">
                      <a16:colId xmlns:a16="http://schemas.microsoft.com/office/drawing/2014/main" val="1304618438"/>
                    </a:ext>
                  </a:extLst>
                </a:gridCol>
                <a:gridCol w="4197993">
                  <a:extLst>
                    <a:ext uri="{9D8B030D-6E8A-4147-A177-3AD203B41FA5}">
                      <a16:colId xmlns:a16="http://schemas.microsoft.com/office/drawing/2014/main" val="3197113877"/>
                    </a:ext>
                  </a:extLst>
                </a:gridCol>
                <a:gridCol w="3074679">
                  <a:extLst>
                    <a:ext uri="{9D8B030D-6E8A-4147-A177-3AD203B41FA5}">
                      <a16:colId xmlns:a16="http://schemas.microsoft.com/office/drawing/2014/main" val="2370017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Multi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dino-64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output_dir_scripple_dino64mul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1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</a:t>
                      </a:r>
                      <a:r>
                        <a:rPr lang="en-US" altLang="zh-CN" dirty="0" err="1" smtClean="0"/>
                        <a:t>scripple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  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output_dir_scripple_dino8feasam_tar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2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289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3424" y="-6183824"/>
            <a:ext cx="5096214" cy="35479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003838" y="-7372849"/>
            <a:ext cx="3080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          Input Images</a:t>
            </a:r>
            <a:endParaRPr lang="zh-CN" altLang="en-US" sz="2400" dirty="0"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419592" y="-7294537"/>
            <a:ext cx="3080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          Prediction</a:t>
            </a:r>
            <a:endParaRPr lang="zh-CN" altLang="en-US" sz="2400" dirty="0">
              <a:latin typeface="Cambria" panose="020405030504060302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679446" y="1362271"/>
            <a:ext cx="3080084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6176705" y="-7244100"/>
            <a:ext cx="2173705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6176704" y="-6056609"/>
            <a:ext cx="2173705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6176703" y="-4878586"/>
            <a:ext cx="2173705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6176702" y="-3603902"/>
            <a:ext cx="2173705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6176701" y="-2369374"/>
            <a:ext cx="2173705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肘形连接符 34"/>
          <p:cNvCxnSpPr>
            <a:stCxn id="18" idx="3"/>
          </p:cNvCxnSpPr>
          <p:nvPr/>
        </p:nvCxnSpPr>
        <p:spPr>
          <a:xfrm>
            <a:off x="27759530" y="1878513"/>
            <a:ext cx="596313" cy="2344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endCxn id="23" idx="1"/>
          </p:cNvCxnSpPr>
          <p:nvPr/>
        </p:nvCxnSpPr>
        <p:spPr>
          <a:xfrm rot="5400000" flipH="1" flipV="1">
            <a:off x="24702024" y="-6249792"/>
            <a:ext cx="1952747" cy="9966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endCxn id="24" idx="1"/>
          </p:cNvCxnSpPr>
          <p:nvPr/>
        </p:nvCxnSpPr>
        <p:spPr>
          <a:xfrm flipV="1">
            <a:off x="24513338" y="-5540367"/>
            <a:ext cx="1663366" cy="1213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endCxn id="25" idx="1"/>
          </p:cNvCxnSpPr>
          <p:nvPr/>
        </p:nvCxnSpPr>
        <p:spPr>
          <a:xfrm flipV="1">
            <a:off x="24513337" y="-4362344"/>
            <a:ext cx="1663366" cy="497163"/>
          </a:xfrm>
          <a:prstGeom prst="bentConnector3">
            <a:avLst>
              <a:gd name="adj1" fmla="val 673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>
            <a:off x="24513336" y="-3603902"/>
            <a:ext cx="1663365" cy="516242"/>
          </a:xfrm>
          <a:prstGeom prst="bentConnector3">
            <a:avLst>
              <a:gd name="adj1" fmla="val 673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endCxn id="27" idx="1"/>
          </p:cNvCxnSpPr>
          <p:nvPr/>
        </p:nvCxnSpPr>
        <p:spPr>
          <a:xfrm>
            <a:off x="24284029" y="-3385809"/>
            <a:ext cx="1892672" cy="15326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7474644" y="-3233913"/>
            <a:ext cx="25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SCD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1570863" y="-4308012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WBC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1577335" y="-1618204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Mobuseg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05282" y="-5740420"/>
            <a:ext cx="3080084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4402293" y="-4298429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Brain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0591325" y="-2864581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Tooth/spine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11652255" y="-4298429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Synapse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6176700" y="-1192781"/>
            <a:ext cx="2173705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6176700" y="-16188"/>
            <a:ext cx="2173705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6176700" y="1164398"/>
            <a:ext cx="2173705" cy="1032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>
            <a:off x="-3344020" y="-330138"/>
            <a:ext cx="25121028" cy="8167897"/>
            <a:chOff x="-3344020" y="-330138"/>
            <a:chExt cx="25121028" cy="8167897"/>
          </a:xfrm>
        </p:grpSpPr>
        <p:sp>
          <p:nvSpPr>
            <p:cNvPr id="80" name="矩形 79"/>
            <p:cNvSpPr/>
            <p:nvPr/>
          </p:nvSpPr>
          <p:spPr>
            <a:xfrm>
              <a:off x="-914294" y="4475331"/>
              <a:ext cx="22491629" cy="1609516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-883649" y="1136067"/>
              <a:ext cx="22454512" cy="141330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-1840405" y="2671201"/>
              <a:ext cx="23617413" cy="1684421"/>
            </a:xfrm>
            <a:prstGeom prst="roundRect">
              <a:avLst/>
            </a:prstGeom>
            <a:solidFill>
              <a:srgbClr val="B5C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-3344020" y="2990429"/>
              <a:ext cx="4334373" cy="830997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latin typeface="Cambria" panose="02040503050406030204" pitchFamily="18" charset="0"/>
                  <a:ea typeface="Cambria" panose="02040503050406030204" pitchFamily="18" charset="0"/>
                </a:rPr>
                <a:t>       </a:t>
              </a:r>
              <a:r>
                <a:rPr lang="en-US" altLang="zh-CN" sz="4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DiverSeg</a:t>
              </a:r>
              <a:r>
                <a:rPr lang="en-US" altLang="zh-CN" sz="4800" dirty="0" smtClean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endParaRPr lang="zh-CN" altLang="en-US" sz="4800" dirty="0">
                <a:latin typeface="Cambria" panose="020405030504060302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976989" y="-284991"/>
              <a:ext cx="22547852" cy="1443276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-2061929" y="-5734"/>
              <a:ext cx="1444122" cy="8658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Task </a:t>
              </a:r>
            </a:p>
            <a:p>
              <a:pPr algn="ctr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Prompt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2028279" y="1410177"/>
              <a:ext cx="1400130" cy="8782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Test 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 Image</a:t>
              </a:r>
              <a:endParaRPr lang="zh-CN" altLang="en-US" sz="2400" dirty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 rot="16200000">
              <a:off x="-2152238" y="4854788"/>
              <a:ext cx="1610130" cy="851215"/>
            </a:xfrm>
            <a:prstGeom prst="rect">
              <a:avLst/>
            </a:prstGeom>
            <a:solidFill>
              <a:srgbClr val="FFA5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Prediction</a:t>
              </a:r>
            </a:p>
          </p:txBody>
        </p:sp>
        <p:sp>
          <p:nvSpPr>
            <p:cNvPr id="82" name="矩形 81"/>
            <p:cNvSpPr/>
            <p:nvPr/>
          </p:nvSpPr>
          <p:spPr>
            <a:xfrm>
              <a:off x="-914294" y="6072084"/>
              <a:ext cx="22485156" cy="1609516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 rot="16200000">
              <a:off x="-2148600" y="6455178"/>
              <a:ext cx="1610130" cy="84394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Ground</a:t>
              </a:r>
            </a:p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Truth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8346" y="-306882"/>
              <a:ext cx="1438951" cy="143895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05" y="-301240"/>
              <a:ext cx="1430005" cy="14333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8346" y="1155324"/>
              <a:ext cx="1463809" cy="1421058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954" y="4456277"/>
              <a:ext cx="1596755" cy="1596755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955" y="6084846"/>
              <a:ext cx="1596755" cy="1596755"/>
            </a:xfrm>
            <a:prstGeom prst="rect">
              <a:avLst/>
            </a:prstGeom>
          </p:spPr>
        </p:pic>
        <p:sp>
          <p:nvSpPr>
            <p:cNvPr id="85" name="矩形 84"/>
            <p:cNvSpPr/>
            <p:nvPr/>
          </p:nvSpPr>
          <p:spPr>
            <a:xfrm>
              <a:off x="764341" y="1178441"/>
              <a:ext cx="1430005" cy="1395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273" y="6107478"/>
              <a:ext cx="1628569" cy="1628569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273" y="4456276"/>
              <a:ext cx="1628570" cy="1628570"/>
            </a:xfrm>
            <a:prstGeom prst="rect">
              <a:avLst/>
            </a:prstGeom>
          </p:spPr>
        </p:pic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295" y="-268294"/>
              <a:ext cx="1464937" cy="1464937"/>
            </a:xfrm>
            <a:prstGeom prst="rect">
              <a:avLst/>
            </a:prstGeom>
          </p:spPr>
        </p:pic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717" y="-270087"/>
              <a:ext cx="1427475" cy="1473983"/>
            </a:xfrm>
            <a:prstGeom prst="rect">
              <a:avLst/>
            </a:prstGeom>
          </p:spPr>
        </p:pic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512" y="1204417"/>
              <a:ext cx="1463720" cy="1443445"/>
            </a:xfrm>
            <a:prstGeom prst="rect">
              <a:avLst/>
            </a:prstGeom>
          </p:spPr>
        </p:pic>
        <p:sp>
          <p:nvSpPr>
            <p:cNvPr id="93" name="矩形 92"/>
            <p:cNvSpPr/>
            <p:nvPr/>
          </p:nvSpPr>
          <p:spPr>
            <a:xfrm>
              <a:off x="3991930" y="1233626"/>
              <a:ext cx="1405130" cy="1395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8987" y="-261483"/>
              <a:ext cx="1383381" cy="1496401"/>
            </a:xfrm>
            <a:prstGeom prst="rect">
              <a:avLst/>
            </a:prstGeom>
          </p:spPr>
        </p:pic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635" y="-268795"/>
              <a:ext cx="1413749" cy="1451352"/>
            </a:xfrm>
            <a:prstGeom prst="rect">
              <a:avLst/>
            </a:prstGeom>
          </p:spPr>
        </p:pic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268" y="4469140"/>
              <a:ext cx="1602944" cy="1602944"/>
            </a:xfrm>
            <a:prstGeom prst="rect">
              <a:avLst/>
            </a:prstGeom>
          </p:spPr>
        </p:pic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623" y="1212619"/>
              <a:ext cx="1391084" cy="1413383"/>
            </a:xfrm>
            <a:prstGeom prst="rect">
              <a:avLst/>
            </a:prstGeom>
          </p:spPr>
        </p:pic>
        <p:sp>
          <p:nvSpPr>
            <p:cNvPr id="100" name="矩形 99"/>
            <p:cNvSpPr/>
            <p:nvPr/>
          </p:nvSpPr>
          <p:spPr>
            <a:xfrm>
              <a:off x="7141772" y="1214802"/>
              <a:ext cx="1405130" cy="1395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268" y="6114683"/>
              <a:ext cx="1602944" cy="163780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045" y="4487732"/>
              <a:ext cx="1664261" cy="166426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674" y="6206537"/>
              <a:ext cx="1664261" cy="154525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762" y="1183938"/>
              <a:ext cx="1427527" cy="1427527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10370241" y="1236973"/>
              <a:ext cx="1405130" cy="1395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294" y="-261483"/>
              <a:ext cx="1380894" cy="142759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153" y="-231655"/>
              <a:ext cx="1437843" cy="1437843"/>
            </a:xfrm>
            <a:prstGeom prst="rect">
              <a:avLst/>
            </a:prstGeom>
          </p:spPr>
        </p:pic>
        <p:sp>
          <p:nvSpPr>
            <p:cNvPr id="16" name="圆角矩形 15"/>
            <p:cNvSpPr/>
            <p:nvPr/>
          </p:nvSpPr>
          <p:spPr>
            <a:xfrm>
              <a:off x="-713117" y="-330138"/>
              <a:ext cx="2907463" cy="2903773"/>
            </a:xfrm>
            <a:prstGeom prst="roundRect">
              <a:avLst>
                <a:gd name="adj" fmla="val 683"/>
              </a:avLst>
            </a:prstGeom>
            <a:noFill/>
            <a:ln w="57150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70518" y="-275431"/>
              <a:ext cx="2907463" cy="2903773"/>
            </a:xfrm>
            <a:prstGeom prst="roundRect">
              <a:avLst>
                <a:gd name="adj" fmla="val 683"/>
              </a:avLst>
            </a:prstGeom>
            <a:noFill/>
            <a:ln w="57150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5730769" y="-256642"/>
              <a:ext cx="2811616" cy="2903773"/>
            </a:xfrm>
            <a:prstGeom prst="roundRect">
              <a:avLst>
                <a:gd name="adj" fmla="val 683"/>
              </a:avLst>
            </a:prstGeom>
            <a:noFill/>
            <a:ln w="57150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8903200" y="-237084"/>
              <a:ext cx="2811616" cy="2903773"/>
            </a:xfrm>
            <a:prstGeom prst="roundRect">
              <a:avLst>
                <a:gd name="adj" fmla="val 683"/>
              </a:avLst>
            </a:prstGeom>
            <a:noFill/>
            <a:ln w="57150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0808" y="4454840"/>
              <a:ext cx="1609517" cy="160951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3799" y="6126983"/>
              <a:ext cx="1596526" cy="165955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7722" y="-302885"/>
              <a:ext cx="1452796" cy="1452796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0518" y="-302885"/>
              <a:ext cx="1452796" cy="1452796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7722" y="1132085"/>
              <a:ext cx="1543425" cy="1543425"/>
            </a:xfrm>
            <a:prstGeom prst="rect">
              <a:avLst/>
            </a:prstGeom>
          </p:spPr>
        </p:pic>
        <p:sp>
          <p:nvSpPr>
            <p:cNvPr id="87" name="矩形 86"/>
            <p:cNvSpPr/>
            <p:nvPr/>
          </p:nvSpPr>
          <p:spPr>
            <a:xfrm>
              <a:off x="13717338" y="1222400"/>
              <a:ext cx="1325976" cy="1395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12091370" y="-279412"/>
              <a:ext cx="3022034" cy="3026075"/>
            </a:xfrm>
            <a:prstGeom prst="roundRect">
              <a:avLst>
                <a:gd name="adj" fmla="val 683"/>
              </a:avLst>
            </a:prstGeom>
            <a:noFill/>
            <a:ln w="57150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522" y="6085524"/>
              <a:ext cx="1600377" cy="1650523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523" y="4420992"/>
              <a:ext cx="1600376" cy="1600376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5083" y="-304637"/>
              <a:ext cx="1483078" cy="1483078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7063" y="1157803"/>
              <a:ext cx="1540449" cy="1540449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5744" y="-304637"/>
              <a:ext cx="1508533" cy="1508533"/>
            </a:xfrm>
            <a:prstGeom prst="rect">
              <a:avLst/>
            </a:prstGeom>
          </p:spPr>
        </p:pic>
        <p:sp>
          <p:nvSpPr>
            <p:cNvPr id="103" name="矩形 102"/>
            <p:cNvSpPr/>
            <p:nvPr/>
          </p:nvSpPr>
          <p:spPr>
            <a:xfrm>
              <a:off x="17175930" y="1221560"/>
              <a:ext cx="1368309" cy="1395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15541766" y="-330138"/>
              <a:ext cx="3022034" cy="2968654"/>
            </a:xfrm>
            <a:prstGeom prst="roundRect">
              <a:avLst>
                <a:gd name="adj" fmla="val 683"/>
              </a:avLst>
            </a:prstGeom>
            <a:noFill/>
            <a:ln w="57150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0304" y="4378961"/>
              <a:ext cx="1693093" cy="1693093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3566" y="6137928"/>
              <a:ext cx="1699831" cy="1699831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3656" y="1223390"/>
              <a:ext cx="1382553" cy="1382553"/>
            </a:xfrm>
            <a:prstGeom prst="rect">
              <a:avLst/>
            </a:prstGeom>
          </p:spPr>
        </p:pic>
        <p:sp>
          <p:nvSpPr>
            <p:cNvPr id="105" name="矩形 104"/>
            <p:cNvSpPr/>
            <p:nvPr/>
          </p:nvSpPr>
          <p:spPr>
            <a:xfrm>
              <a:off x="20388057" y="1204891"/>
              <a:ext cx="1368309" cy="1395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4001" y="-293534"/>
              <a:ext cx="1356258" cy="1421774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6710" y="-290882"/>
              <a:ext cx="1342322" cy="1395118"/>
            </a:xfrm>
            <a:prstGeom prst="rect">
              <a:avLst/>
            </a:prstGeom>
          </p:spPr>
        </p:pic>
        <p:sp>
          <p:nvSpPr>
            <p:cNvPr id="106" name="圆角矩形 105"/>
            <p:cNvSpPr/>
            <p:nvPr/>
          </p:nvSpPr>
          <p:spPr>
            <a:xfrm>
              <a:off x="18919835" y="-321523"/>
              <a:ext cx="2857173" cy="2968654"/>
            </a:xfrm>
            <a:prstGeom prst="roundRect">
              <a:avLst>
                <a:gd name="adj" fmla="val 683"/>
              </a:avLst>
            </a:prstGeom>
            <a:noFill/>
            <a:ln w="57150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497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23" y="828324"/>
            <a:ext cx="4570807" cy="45708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53" y="828324"/>
            <a:ext cx="4570807" cy="45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54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5188909" y="-1590975"/>
            <a:ext cx="2192300" cy="1983063"/>
            <a:chOff x="6239541" y="-2310065"/>
            <a:chExt cx="1957975" cy="1809355"/>
          </a:xfrm>
        </p:grpSpPr>
        <p:sp>
          <p:nvSpPr>
            <p:cNvPr id="24" name="泪滴形 23"/>
            <p:cNvSpPr/>
            <p:nvPr/>
          </p:nvSpPr>
          <p:spPr>
            <a:xfrm rot="5400000">
              <a:off x="6257048" y="-2327571"/>
              <a:ext cx="962527" cy="997541"/>
            </a:xfrm>
            <a:prstGeom prst="teardrop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5" name="泪滴形 24"/>
            <p:cNvSpPr/>
            <p:nvPr/>
          </p:nvSpPr>
          <p:spPr>
            <a:xfrm rot="10800000">
              <a:off x="7237087" y="-2310065"/>
              <a:ext cx="960429" cy="962527"/>
            </a:xfrm>
            <a:prstGeom prst="teardrop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6" name="泪滴形 25"/>
            <p:cNvSpPr/>
            <p:nvPr/>
          </p:nvSpPr>
          <p:spPr>
            <a:xfrm rot="16200000">
              <a:off x="7286031" y="-1404338"/>
              <a:ext cx="846828" cy="960427"/>
            </a:xfrm>
            <a:prstGeom prst="teardrop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7" name="泪滴形 26"/>
            <p:cNvSpPr/>
            <p:nvPr/>
          </p:nvSpPr>
          <p:spPr>
            <a:xfrm>
              <a:off x="6260440" y="-1340177"/>
              <a:ext cx="968791" cy="839467"/>
            </a:xfrm>
            <a:prstGeom prst="teardrop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8" name="流程图: 排序 27"/>
            <p:cNvSpPr/>
            <p:nvPr/>
          </p:nvSpPr>
          <p:spPr>
            <a:xfrm>
              <a:off x="6398486" y="-2106468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29" name="流程图: 排序 28"/>
            <p:cNvSpPr/>
            <p:nvPr/>
          </p:nvSpPr>
          <p:spPr>
            <a:xfrm>
              <a:off x="6662310" y="-2214663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0" name="流程图: 排序 29"/>
            <p:cNvSpPr/>
            <p:nvPr/>
          </p:nvSpPr>
          <p:spPr>
            <a:xfrm>
              <a:off x="6573148" y="-1824775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1" name="流程图: 排序 30"/>
            <p:cNvSpPr/>
            <p:nvPr/>
          </p:nvSpPr>
          <p:spPr>
            <a:xfrm>
              <a:off x="6887883" y="-1989969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2" name="流程图: 排序 31"/>
            <p:cNvSpPr/>
            <p:nvPr/>
          </p:nvSpPr>
          <p:spPr>
            <a:xfrm>
              <a:off x="6781921" y="-1726940"/>
              <a:ext cx="165276" cy="322145"/>
            </a:xfrm>
            <a:prstGeom prst="flowChartSor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3" name="十字星 32"/>
            <p:cNvSpPr/>
            <p:nvPr/>
          </p:nvSpPr>
          <p:spPr>
            <a:xfrm>
              <a:off x="7478908" y="-2149919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4" name="十字星 33"/>
            <p:cNvSpPr/>
            <p:nvPr/>
          </p:nvSpPr>
          <p:spPr>
            <a:xfrm>
              <a:off x="7725727" y="-2204494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5" name="十字星 34"/>
            <p:cNvSpPr/>
            <p:nvPr/>
          </p:nvSpPr>
          <p:spPr>
            <a:xfrm>
              <a:off x="7297593" y="-1843773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6" name="十字星 35"/>
            <p:cNvSpPr/>
            <p:nvPr/>
          </p:nvSpPr>
          <p:spPr>
            <a:xfrm>
              <a:off x="7625716" y="-1899457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7" name="十字星 36"/>
            <p:cNvSpPr/>
            <p:nvPr/>
          </p:nvSpPr>
          <p:spPr>
            <a:xfrm>
              <a:off x="7888214" y="-1857035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8" name="十字星 37"/>
            <p:cNvSpPr/>
            <p:nvPr/>
          </p:nvSpPr>
          <p:spPr>
            <a:xfrm>
              <a:off x="7478908" y="-1640002"/>
              <a:ext cx="201992" cy="250462"/>
            </a:xfrm>
            <a:prstGeom prst="star4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6749394" y="-1256193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40" name="等腰三角形 39"/>
            <p:cNvSpPr/>
            <p:nvPr/>
          </p:nvSpPr>
          <p:spPr>
            <a:xfrm>
              <a:off x="6497403" y="-1231598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41" name="等腰三角形 40"/>
            <p:cNvSpPr/>
            <p:nvPr/>
          </p:nvSpPr>
          <p:spPr>
            <a:xfrm>
              <a:off x="6556143" y="-886068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42" name="等腰三角形 41"/>
            <p:cNvSpPr/>
            <p:nvPr/>
          </p:nvSpPr>
          <p:spPr>
            <a:xfrm>
              <a:off x="6794072" y="-936374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43" name="等腰三角形 42"/>
            <p:cNvSpPr/>
            <p:nvPr/>
          </p:nvSpPr>
          <p:spPr>
            <a:xfrm>
              <a:off x="7011651" y="-1188982"/>
              <a:ext cx="138489" cy="247230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44" name="矩形 43"/>
            <p:cNvSpPr/>
            <p:nvPr/>
          </p:nvSpPr>
          <p:spPr>
            <a:xfrm>
              <a:off x="7631839" y="-1153806"/>
              <a:ext cx="146674" cy="18226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45" name="矩形 44"/>
            <p:cNvSpPr/>
            <p:nvPr/>
          </p:nvSpPr>
          <p:spPr>
            <a:xfrm>
              <a:off x="7364699" y="-1223710"/>
              <a:ext cx="146674" cy="18226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46" name="矩形 45"/>
            <p:cNvSpPr/>
            <p:nvPr/>
          </p:nvSpPr>
          <p:spPr>
            <a:xfrm>
              <a:off x="7897135" y="-934337"/>
              <a:ext cx="146674" cy="18226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47" name="矩形 46"/>
            <p:cNvSpPr/>
            <p:nvPr/>
          </p:nvSpPr>
          <p:spPr>
            <a:xfrm>
              <a:off x="7505152" y="-861342"/>
              <a:ext cx="146674" cy="18226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9848324" y="-3885699"/>
            <a:ext cx="3875965" cy="2470245"/>
            <a:chOff x="4021150" y="529808"/>
            <a:chExt cx="9674702" cy="6223681"/>
          </a:xfrm>
        </p:grpSpPr>
        <p:grpSp>
          <p:nvGrpSpPr>
            <p:cNvPr id="4" name="组合 3"/>
            <p:cNvGrpSpPr/>
            <p:nvPr/>
          </p:nvGrpSpPr>
          <p:grpSpPr>
            <a:xfrm>
              <a:off x="4084787" y="1037706"/>
              <a:ext cx="2570931" cy="1001330"/>
              <a:chOff x="6724294" y="2563891"/>
              <a:chExt cx="1741313" cy="678209"/>
            </a:xfrm>
          </p:grpSpPr>
          <p:sp>
            <p:nvSpPr>
              <p:cNvPr id="5" name="立方体 4"/>
              <p:cNvSpPr/>
              <p:nvPr/>
            </p:nvSpPr>
            <p:spPr>
              <a:xfrm>
                <a:off x="6724294" y="2563891"/>
                <a:ext cx="1741313" cy="678209"/>
              </a:xfrm>
              <a:prstGeom prst="cube">
                <a:avLst>
                  <a:gd name="adj" fmla="val 82004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 dirty="0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348156" y="2623356"/>
                <a:ext cx="978255" cy="47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</a:t>
                </a:r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7" name="立方体 6"/>
            <p:cNvSpPr/>
            <p:nvPr/>
          </p:nvSpPr>
          <p:spPr>
            <a:xfrm>
              <a:off x="4021150" y="2517727"/>
              <a:ext cx="901123" cy="2427488"/>
            </a:xfrm>
            <a:prstGeom prst="cube">
              <a:avLst>
                <a:gd name="adj" fmla="val 76023"/>
              </a:avLst>
            </a:prstGeom>
            <a:solidFill>
              <a:srgbClr val="FACB9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554044" y="2063607"/>
              <a:ext cx="179407" cy="2714233"/>
              <a:chOff x="8759330" y="4421626"/>
              <a:chExt cx="121514" cy="1838373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8759330" y="4421626"/>
                <a:ext cx="121514" cy="1283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759330" y="4549963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763000" y="4678300"/>
                <a:ext cx="117844" cy="1327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759330" y="4798341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759330" y="5045321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759330" y="5173642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767355" y="5460277"/>
                <a:ext cx="113489" cy="1290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8759330" y="5586452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759330" y="4927532"/>
                <a:ext cx="121514" cy="1283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759330" y="5316960"/>
                <a:ext cx="121514" cy="1283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759330" y="5722193"/>
                <a:ext cx="117844" cy="1327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759330" y="5862395"/>
                <a:ext cx="121514" cy="1283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759330" y="5998136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759330" y="6131662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</p:grpSp>
        <p:cxnSp>
          <p:nvCxnSpPr>
            <p:cNvPr id="48" name="直接箭头连接符 47"/>
            <p:cNvCxnSpPr/>
            <p:nvPr/>
          </p:nvCxnSpPr>
          <p:spPr>
            <a:xfrm>
              <a:off x="4951337" y="3506676"/>
              <a:ext cx="1553403" cy="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5087636" y="2775185"/>
              <a:ext cx="1553403" cy="65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i="1" dirty="0">
                  <a:latin typeface="Cambria" panose="02040503050406030204" pitchFamily="18" charset="0"/>
                  <a:ea typeface="Cambria" panose="02040503050406030204" pitchFamily="18" charset="0"/>
                </a:rPr>
                <a:t>flatten</a:t>
              </a:r>
              <a:endParaRPr lang="zh-CN" altLang="en-US" sz="1100" i="1" dirty="0">
                <a:latin typeface="Cambria" panose="02040503050406030204" pitchFamily="18" charset="0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6956551" y="1330159"/>
              <a:ext cx="2398594" cy="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7568628" y="686463"/>
              <a:ext cx="1553403" cy="65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>
                  <a:latin typeface="Cambria" panose="02040503050406030204" pitchFamily="18" charset="0"/>
                  <a:ea typeface="Cambria" panose="02040503050406030204" pitchFamily="18" charset="0"/>
                </a:rPr>
                <a:t>flatten</a:t>
              </a:r>
              <a:endParaRPr lang="zh-CN" altLang="en-US" sz="1100" b="1" i="1" dirty="0">
                <a:latin typeface="Cambria" panose="020405030504060302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216819" y="2194455"/>
              <a:ext cx="3072881" cy="3388177"/>
            </a:xfrm>
            <a:prstGeom prst="rect">
              <a:avLst/>
            </a:prstGeom>
            <a:gradFill>
              <a:gsLst>
                <a:gs pos="49000">
                  <a:schemeClr val="accent1">
                    <a:lumMod val="5000"/>
                    <a:lumOff val="95000"/>
                    <a:alpha val="77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10000">
                  <a:schemeClr val="accent6">
                    <a:lumMod val="40000"/>
                    <a:lumOff val="60000"/>
                    <a:alpha val="65000"/>
                  </a:schemeClr>
                </a:gs>
                <a:gs pos="41000">
                  <a:srgbClr val="FACB9F">
                    <a:alpha val="54000"/>
                  </a:srgbClr>
                </a:gs>
                <a:gs pos="83000">
                  <a:schemeClr val="accent6">
                    <a:lumMod val="60000"/>
                    <a:lumOff val="40000"/>
                    <a:alpha val="37000"/>
                  </a:schemeClr>
                </a:gs>
                <a:gs pos="100000">
                  <a:schemeClr val="accent6">
                    <a:lumMod val="40000"/>
                    <a:lumOff val="60000"/>
                    <a:alpha val="70000"/>
                  </a:schemeClr>
                </a:gs>
              </a:gsLst>
              <a:lin ang="5400000" scaled="1"/>
            </a:gra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/>
            </a:p>
          </p:txBody>
        </p:sp>
        <p:sp>
          <p:nvSpPr>
            <p:cNvPr id="53" name="半闭框 52"/>
            <p:cNvSpPr/>
            <p:nvPr/>
          </p:nvSpPr>
          <p:spPr>
            <a:xfrm>
              <a:off x="6944032" y="1856117"/>
              <a:ext cx="3426699" cy="4402266"/>
            </a:xfrm>
            <a:prstGeom prst="halfFrame">
              <a:avLst>
                <a:gd name="adj1" fmla="val 4765"/>
                <a:gd name="adj2" fmla="val 3359"/>
              </a:avLst>
            </a:prstGeom>
            <a:gradFill>
              <a:gsLst>
                <a:gs pos="49000">
                  <a:schemeClr val="accent1">
                    <a:lumMod val="5000"/>
                    <a:lumOff val="9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10000">
                  <a:schemeClr val="accent6">
                    <a:lumMod val="40000"/>
                    <a:lumOff val="60000"/>
                  </a:schemeClr>
                </a:gs>
                <a:gs pos="41000">
                  <a:srgbClr val="FACB9F"/>
                </a:gs>
                <a:gs pos="83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658">
                <a:solidFill>
                  <a:schemeClr val="tx1"/>
                </a:solidFill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7216819" y="4550100"/>
              <a:ext cx="307288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8176071" y="2194455"/>
              <a:ext cx="4800" cy="33881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9852270" y="1074780"/>
              <a:ext cx="2384466" cy="65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Cambria" panose="02040503050406030204" pitchFamily="18" charset="0"/>
                  <a:ea typeface="Cambria" panose="02040503050406030204" pitchFamily="18" charset="0"/>
                </a:rPr>
                <a:t>(HW, )</a:t>
              </a:r>
              <a:endParaRPr lang="zh-CN" altLang="en-US" sz="1100" b="1" dirty="0">
                <a:latin typeface="Cambria" panose="020405030504060302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983837" y="5898334"/>
              <a:ext cx="2384466" cy="65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Cambria" panose="02040503050406030204" pitchFamily="18" charset="0"/>
                  <a:ea typeface="Cambria" panose="02040503050406030204" pitchFamily="18" charset="0"/>
                </a:rPr>
                <a:t>(HW,)</a:t>
              </a:r>
              <a:endParaRPr lang="zh-CN" altLang="en-US" sz="11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0693355" y="3307914"/>
              <a:ext cx="815655" cy="834592"/>
              <a:chOff x="11256212" y="3474019"/>
              <a:chExt cx="815655" cy="834592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11256212" y="3474019"/>
                <a:ext cx="815655" cy="83459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cxnSp>
            <p:nvCxnSpPr>
              <p:cNvPr id="63" name="直接连接符 62"/>
              <p:cNvCxnSpPr>
                <a:stCxn id="62" idx="7"/>
                <a:endCxn id="62" idx="3"/>
              </p:cNvCxnSpPr>
              <p:nvPr/>
            </p:nvCxnSpPr>
            <p:spPr>
              <a:xfrm flipH="1">
                <a:off x="11375662" y="3596242"/>
                <a:ext cx="576756" cy="590145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62" idx="5"/>
                <a:endCxn id="62" idx="1"/>
              </p:cNvCxnSpPr>
              <p:nvPr/>
            </p:nvCxnSpPr>
            <p:spPr>
              <a:xfrm flipH="1" flipV="1">
                <a:off x="11375662" y="3596242"/>
                <a:ext cx="576756" cy="590145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文本框 64"/>
            <p:cNvSpPr txBox="1"/>
            <p:nvPr/>
          </p:nvSpPr>
          <p:spPr>
            <a:xfrm>
              <a:off x="4136686" y="3406438"/>
              <a:ext cx="1233568" cy="65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f_r</a:t>
              </a:r>
              <a:endPara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7439" y="2767088"/>
              <a:ext cx="1675140" cy="1675140"/>
            </a:xfrm>
            <a:prstGeom prst="rect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9564" y="5027201"/>
              <a:ext cx="1726288" cy="1726288"/>
            </a:xfrm>
            <a:prstGeom prst="rect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7438" y="529808"/>
              <a:ext cx="1664647" cy="1664647"/>
            </a:xfrm>
            <a:prstGeom prst="rect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70" name="组合 69"/>
            <p:cNvGrpSpPr/>
            <p:nvPr/>
          </p:nvGrpSpPr>
          <p:grpSpPr>
            <a:xfrm rot="5400000">
              <a:off x="8220409" y="273855"/>
              <a:ext cx="179407" cy="2714233"/>
              <a:chOff x="8759330" y="4421626"/>
              <a:chExt cx="121514" cy="1838373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8759330" y="4421626"/>
                <a:ext cx="121514" cy="1283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759330" y="4549963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8763000" y="4678300"/>
                <a:ext cx="117844" cy="1327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8759330" y="4798341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8759330" y="5045321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8759330" y="5173642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8767355" y="5460277"/>
                <a:ext cx="113489" cy="1290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8759330" y="5586452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8759330" y="4927532"/>
                <a:ext cx="121514" cy="1283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8759330" y="5316960"/>
                <a:ext cx="121514" cy="1283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8759330" y="5722193"/>
                <a:ext cx="117844" cy="1327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8759330" y="5862395"/>
                <a:ext cx="121514" cy="1283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8759330" y="5998136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8759330" y="6131662"/>
                <a:ext cx="121514" cy="128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658"/>
              </a:p>
            </p:txBody>
          </p:sp>
        </p:grpSp>
      </p:grpSp>
      <p:graphicFrame>
        <p:nvGraphicFramePr>
          <p:cNvPr id="87" name="表格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171372"/>
              </p:ext>
            </p:extLst>
          </p:nvPr>
        </p:nvGraphicFramePr>
        <p:xfrm>
          <a:off x="95215" y="-226780"/>
          <a:ext cx="17453808" cy="708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312">
                  <a:extLst>
                    <a:ext uri="{9D8B030D-6E8A-4147-A177-3AD203B41FA5}">
                      <a16:colId xmlns:a16="http://schemas.microsoft.com/office/drawing/2014/main" val="2135283308"/>
                    </a:ext>
                  </a:extLst>
                </a:gridCol>
                <a:gridCol w="1939312">
                  <a:extLst>
                    <a:ext uri="{9D8B030D-6E8A-4147-A177-3AD203B41FA5}">
                      <a16:colId xmlns:a16="http://schemas.microsoft.com/office/drawing/2014/main" val="1932765553"/>
                    </a:ext>
                  </a:extLst>
                </a:gridCol>
                <a:gridCol w="1939312">
                  <a:extLst>
                    <a:ext uri="{9D8B030D-6E8A-4147-A177-3AD203B41FA5}">
                      <a16:colId xmlns:a16="http://schemas.microsoft.com/office/drawing/2014/main" val="2480866750"/>
                    </a:ext>
                  </a:extLst>
                </a:gridCol>
                <a:gridCol w="1939312">
                  <a:extLst>
                    <a:ext uri="{9D8B030D-6E8A-4147-A177-3AD203B41FA5}">
                      <a16:colId xmlns:a16="http://schemas.microsoft.com/office/drawing/2014/main" val="2394489368"/>
                    </a:ext>
                  </a:extLst>
                </a:gridCol>
                <a:gridCol w="1939312">
                  <a:extLst>
                    <a:ext uri="{9D8B030D-6E8A-4147-A177-3AD203B41FA5}">
                      <a16:colId xmlns:a16="http://schemas.microsoft.com/office/drawing/2014/main" val="899223872"/>
                    </a:ext>
                  </a:extLst>
                </a:gridCol>
                <a:gridCol w="1939312">
                  <a:extLst>
                    <a:ext uri="{9D8B030D-6E8A-4147-A177-3AD203B41FA5}">
                      <a16:colId xmlns:a16="http://schemas.microsoft.com/office/drawing/2014/main" val="3732544548"/>
                    </a:ext>
                  </a:extLst>
                </a:gridCol>
                <a:gridCol w="1939312">
                  <a:extLst>
                    <a:ext uri="{9D8B030D-6E8A-4147-A177-3AD203B41FA5}">
                      <a16:colId xmlns:a16="http://schemas.microsoft.com/office/drawing/2014/main" val="626012567"/>
                    </a:ext>
                  </a:extLst>
                </a:gridCol>
                <a:gridCol w="1939312">
                  <a:extLst>
                    <a:ext uri="{9D8B030D-6E8A-4147-A177-3AD203B41FA5}">
                      <a16:colId xmlns:a16="http://schemas.microsoft.com/office/drawing/2014/main" val="3013960229"/>
                    </a:ext>
                  </a:extLst>
                </a:gridCol>
                <a:gridCol w="1939312">
                  <a:extLst>
                    <a:ext uri="{9D8B030D-6E8A-4147-A177-3AD203B41FA5}">
                      <a16:colId xmlns:a16="http://schemas.microsoft.com/office/drawing/2014/main" val="1821532458"/>
                    </a:ext>
                  </a:extLst>
                </a:gridCol>
              </a:tblGrid>
              <a:tr h="72923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cervix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hipxray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007330"/>
                  </a:ext>
                </a:extLst>
              </a:tr>
              <a:tr h="116878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output_dir_scripple_dino8feasam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79.66  |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630625"/>
                  </a:ext>
                </a:extLst>
              </a:tr>
              <a:tr h="11687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68.37  |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108923"/>
                  </a:ext>
                </a:extLst>
              </a:tr>
              <a:tr h="636997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output_dir_scripple_dino8feasam_tar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82.85  | 79.23|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977624"/>
                  </a:ext>
                </a:extLst>
              </a:tr>
              <a:tr h="6369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73.54  |72.48|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887644"/>
                  </a:ext>
                </a:extLst>
              </a:tr>
              <a:tr h="9799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output_dir_scripple_dino64mul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874781"/>
                  </a:ext>
                </a:extLst>
              </a:tr>
              <a:tr h="489998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output_dir_scripple_dino8multi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580249"/>
                  </a:ext>
                </a:extLst>
              </a:tr>
              <a:tr h="4899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71.76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3633"/>
                  </a:ext>
                </a:extLst>
              </a:tr>
              <a:tr h="391998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ours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76.31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72077"/>
                  </a:ext>
                </a:extLst>
              </a:tr>
              <a:tr h="3919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71.48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345185"/>
                  </a:ext>
                </a:extLst>
              </a:tr>
            </a:tbl>
          </a:graphicData>
        </a:graphic>
      </p:graphicFrame>
      <p:sp>
        <p:nvSpPr>
          <p:cNvPr id="88" name="矩形 87"/>
          <p:cNvSpPr/>
          <p:nvPr/>
        </p:nvSpPr>
        <p:spPr>
          <a:xfrm>
            <a:off x="1485900" y="-3555341"/>
            <a:ext cx="1962150" cy="1729367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-1747440" y="-1182239"/>
            <a:ext cx="581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226, 226, 231</a:t>
            </a:r>
          </a:p>
          <a:p>
            <a:r>
              <a:rPr lang="en-US" altLang="zh-CN" dirty="0" smtClean="0"/>
              <a:t>243, 213, 211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16" y="-5845041"/>
            <a:ext cx="8292874" cy="5406114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4899" y="-30266"/>
            <a:ext cx="106299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95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242" y="874043"/>
            <a:ext cx="8058820" cy="42273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69242" y="1732547"/>
            <a:ext cx="481263" cy="204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DINO</a:t>
            </a:r>
            <a:endParaRPr lang="zh-CN" altLang="en-US" sz="9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32695" y="3533274"/>
            <a:ext cx="481263" cy="204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</a:t>
            </a:r>
            <a:endParaRPr lang="zh-CN" altLang="en-US" sz="9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016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55" y="826632"/>
            <a:ext cx="10622209" cy="34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90" y="-537417"/>
            <a:ext cx="3770195" cy="3770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742" y="-537417"/>
            <a:ext cx="3770195" cy="3770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35" y="3907803"/>
            <a:ext cx="3770195" cy="3770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47" y="3907803"/>
            <a:ext cx="3770195" cy="3770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58" y="3907803"/>
            <a:ext cx="3770195" cy="37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08" y="-1039761"/>
            <a:ext cx="3286168" cy="3286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155" y="-1039761"/>
            <a:ext cx="3286168" cy="3286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01" y="2727811"/>
            <a:ext cx="3252155" cy="3252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155" y="2727818"/>
            <a:ext cx="3286168" cy="32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1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38223" y="-2520990"/>
            <a:ext cx="7738885" cy="56888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5583" y="1700263"/>
            <a:ext cx="332802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Coarse mask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7482" y="5133870"/>
            <a:ext cx="332802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Output tokens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667004" y="1972910"/>
            <a:ext cx="76921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436211" y="1722287"/>
            <a:ext cx="1020386" cy="545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</a:t>
            </a:r>
            <a:endParaRPr lang="zh-CN" altLang="en-US" sz="2658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5583" y="622590"/>
            <a:ext cx="332802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Image feature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829218" y="895237"/>
            <a:ext cx="1831463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726" y="7554349"/>
            <a:ext cx="5564136" cy="48794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6" y="7259107"/>
            <a:ext cx="10524680" cy="4589683"/>
          </a:xfrm>
          <a:prstGeom prst="rect">
            <a:avLst/>
          </a:prstGeom>
        </p:spPr>
      </p:pic>
      <p:cxnSp>
        <p:nvCxnSpPr>
          <p:cNvPr id="20" name="直接箭头连接符 19"/>
          <p:cNvCxnSpPr>
            <a:stCxn id="10" idx="0"/>
          </p:cNvCxnSpPr>
          <p:nvPr/>
        </p:nvCxnSpPr>
        <p:spPr>
          <a:xfrm flipV="1">
            <a:off x="3946404" y="917262"/>
            <a:ext cx="0" cy="80502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724224" y="563545"/>
            <a:ext cx="3296634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58" dirty="0">
                <a:latin typeface="Cambria" panose="02040503050406030204" pitchFamily="18" charset="0"/>
                <a:ea typeface="Cambria" panose="02040503050406030204" pitchFamily="18" charset="0"/>
              </a:rPr>
              <a:t>Augmented Image </a:t>
            </a:r>
            <a:r>
              <a:rPr lang="en-US" altLang="zh-CN" sz="2658" dirty="0" err="1">
                <a:latin typeface="Cambria" panose="02040503050406030204" pitchFamily="18" charset="0"/>
                <a:ea typeface="Cambria" panose="02040503050406030204" pitchFamily="18" charset="0"/>
              </a:rPr>
              <a:t>Embeddings</a:t>
            </a:r>
            <a:endParaRPr lang="zh-CN" altLang="en-US" sz="2658" dirty="0">
              <a:latin typeface="Cambria" panose="020405030504060302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963322" y="617205"/>
            <a:ext cx="3333862" cy="660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8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 to token </a:t>
            </a:r>
            <a:r>
              <a:rPr lang="en-US" altLang="zh-CN" sz="265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attn</a:t>
            </a:r>
            <a:endParaRPr lang="zh-CN" altLang="en-US" sz="2658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963322" y="2082757"/>
            <a:ext cx="3333862" cy="660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mlp</a:t>
            </a:r>
            <a:endParaRPr lang="zh-CN" altLang="en-US" sz="2658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63322" y="3570338"/>
            <a:ext cx="3333862" cy="660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8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Token to image </a:t>
            </a:r>
            <a:r>
              <a:rPr lang="en-US" altLang="zh-CN" sz="265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attn</a:t>
            </a:r>
            <a:endParaRPr lang="zh-CN" altLang="en-US" sz="2658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963322" y="5076261"/>
            <a:ext cx="3333862" cy="660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8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Self </a:t>
            </a:r>
            <a:r>
              <a:rPr lang="en-US" altLang="zh-CN" sz="265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attn</a:t>
            </a:r>
            <a:endParaRPr lang="zh-CN" altLang="en-US" sz="2658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7644099" y="5422921"/>
            <a:ext cx="1319216" cy="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10630246" y="4230859"/>
            <a:ext cx="0" cy="80502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10630246" y="2765307"/>
            <a:ext cx="0" cy="80502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10560465" y="1277726"/>
            <a:ext cx="0" cy="80502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23" idx="3"/>
            <a:endCxn id="26" idx="1"/>
          </p:cNvCxnSpPr>
          <p:nvPr/>
        </p:nvCxnSpPr>
        <p:spPr>
          <a:xfrm>
            <a:off x="8020858" y="1018734"/>
            <a:ext cx="942464" cy="2881868"/>
          </a:xfrm>
          <a:prstGeom prst="bentConnector3">
            <a:avLst>
              <a:gd name="adj1" fmla="val 50000"/>
            </a:avLst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8172596" y="1040670"/>
            <a:ext cx="76921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梯形 38"/>
          <p:cNvSpPr/>
          <p:nvPr/>
        </p:nvSpPr>
        <p:spPr>
          <a:xfrm rot="16200000">
            <a:off x="13361218" y="600467"/>
            <a:ext cx="2621608" cy="1664016"/>
          </a:xfrm>
          <a:prstGeom prst="trapezoi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3563878" y="1040677"/>
                <a:ext cx="2216286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58" dirty="0">
                    <a:latin typeface="Cambria" panose="02040503050406030204" pitchFamily="18" charset="0"/>
                    <a:ea typeface="Cambria" panose="02040503050406030204" pitchFamily="18" charset="0"/>
                  </a:rPr>
                  <a:t>2 </a:t>
                </a:r>
                <a14:m>
                  <m:oMath xmlns:m="http://schemas.openxmlformats.org/officeDocument/2006/math">
                    <m:r>
                      <a:rPr lang="en-US" altLang="zh-CN" sz="2658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658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zh-CN" sz="2658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conv</a:t>
                </a:r>
                <a:r>
                  <a:rPr lang="en-US" altLang="zh-CN" sz="2658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trans</a:t>
                </a:r>
                <a:endParaRPr lang="zh-CN" altLang="en-US" sz="2658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3878" y="1040677"/>
                <a:ext cx="2216286" cy="910377"/>
              </a:xfrm>
              <a:prstGeom prst="rect">
                <a:avLst/>
              </a:prstGeom>
              <a:blipFill>
                <a:blip r:embed="rId8"/>
                <a:stretch>
                  <a:fillRect t="-6711" b="-16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13837099" y="4143234"/>
            <a:ext cx="1666932" cy="15359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8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Token to image </a:t>
            </a:r>
            <a:r>
              <a:rPr lang="en-US" altLang="zh-CN" sz="265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attn</a:t>
            </a:r>
            <a:endParaRPr lang="zh-CN" altLang="en-US" sz="2658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43" name="肘形连接符 42"/>
          <p:cNvCxnSpPr>
            <a:stCxn id="24" idx="3"/>
            <a:endCxn id="41" idx="1"/>
          </p:cNvCxnSpPr>
          <p:nvPr/>
        </p:nvCxnSpPr>
        <p:spPr>
          <a:xfrm>
            <a:off x="12297185" y="947463"/>
            <a:ext cx="1539914" cy="3963736"/>
          </a:xfrm>
          <a:prstGeom prst="bentConnector3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560465" y="1722287"/>
            <a:ext cx="201081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773" r="6491" b="50876"/>
          <a:stretch/>
        </p:blipFill>
        <p:spPr>
          <a:xfrm>
            <a:off x="13837092" y="8316111"/>
            <a:ext cx="8793087" cy="408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1989"/>
              </p:ext>
            </p:extLst>
          </p:nvPr>
        </p:nvGraphicFramePr>
        <p:xfrm>
          <a:off x="431293" y="158827"/>
          <a:ext cx="17007128" cy="611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8049">
                  <a:extLst>
                    <a:ext uri="{9D8B030D-6E8A-4147-A177-3AD203B41FA5}">
                      <a16:colId xmlns:a16="http://schemas.microsoft.com/office/drawing/2014/main" val="3174131625"/>
                    </a:ext>
                  </a:extLst>
                </a:gridCol>
                <a:gridCol w="8519079">
                  <a:extLst>
                    <a:ext uri="{9D8B030D-6E8A-4147-A177-3AD203B41FA5}">
                      <a16:colId xmlns:a16="http://schemas.microsoft.com/office/drawing/2014/main" val="2727971683"/>
                    </a:ext>
                  </a:extLst>
                </a:gridCol>
              </a:tblGrid>
              <a:tr h="60035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144753215"/>
                  </a:ext>
                </a:extLst>
              </a:tr>
              <a:tr h="94503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Dino + LORA + SAM decoder + cross attention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Out_dir_sam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acdc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stare, 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scd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wbc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spine) + 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pandental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: no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016186223"/>
                  </a:ext>
                </a:extLst>
              </a:tr>
              <a:tr h="60035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Dino + LORA + Multi 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convs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+ cross attention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Out_dir_5 ( 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acdc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stare, 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scd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wbc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)  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035876401"/>
                  </a:ext>
                </a:extLst>
              </a:tr>
              <a:tr h="6003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Dino + LORA + Multi 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convs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+ simple fuse + single cross</a:t>
                      </a:r>
                      <a:endParaRPr lang="zh-CN" altLang="en-US" sz="2700" kern="1200" dirty="0" smtClean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Out_dir</a:t>
                      </a: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(delete, no)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834764374"/>
                  </a:ext>
                </a:extLst>
              </a:tr>
              <a:tr h="6003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Dino+ LORA+ SAM decoder + no cross + </a:t>
                      </a:r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loss_weight</a:t>
                      </a:r>
                      <a:endParaRPr lang="zh-CN" altLang="en-US" sz="2700" kern="1200" dirty="0" smtClean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err="1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Pandental</a:t>
                      </a:r>
                      <a:r>
                        <a:rPr lang="en-US" altLang="zh-CN" sz="2700" kern="1200" baseline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ok </a:t>
                      </a:r>
                      <a:r>
                        <a:rPr lang="zh-CN" altLang="en-US" sz="2700" kern="1200" baseline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，</a:t>
                      </a:r>
                      <a:r>
                        <a:rPr lang="en-US" altLang="zh-CN" sz="2700" kern="1200" baseline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others very low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1366023373"/>
                  </a:ext>
                </a:extLst>
              </a:tr>
              <a:tr h="6003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Dino + LORA + no cross + no trans</a:t>
                      </a:r>
                      <a:endParaRPr lang="zh-CN" altLang="en-US" sz="2700" kern="1200" dirty="0" smtClean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Best now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916343811"/>
                  </a:ext>
                </a:extLst>
              </a:tr>
              <a:tr h="9450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Dino + LORA</a:t>
                      </a:r>
                      <a:r>
                        <a:rPr lang="en-US" altLang="zh-CN" sz="2700" kern="1200" baseline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+ cross + trans + SAM decoder + loss change</a:t>
                      </a:r>
                      <a:endParaRPr lang="zh-CN" altLang="en-US" sz="2700" kern="1200" dirty="0" smtClean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Nan</a:t>
                      </a:r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4090049866"/>
                  </a:ext>
                </a:extLst>
              </a:tr>
              <a:tr h="6003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700" kern="120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Dino + LORA + no cross + trans</a:t>
                      </a:r>
                      <a:endParaRPr lang="zh-CN" altLang="en-US" sz="2700" kern="1200" dirty="0" smtClean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2235613773"/>
                  </a:ext>
                </a:extLst>
              </a:tr>
              <a:tr h="6003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700" kern="1200" dirty="0" smtClean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700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 marL="135005" marR="135005" marT="67502" marB="67502"/>
                </a:tc>
                <a:extLst>
                  <a:ext uri="{0D108BD9-81ED-4DB2-BD59-A6C34878D82A}">
                    <a16:rowId xmlns:a16="http://schemas.microsoft.com/office/drawing/2014/main" val="390625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17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10878" r="6257" b="52982"/>
          <a:stretch/>
        </p:blipFill>
        <p:spPr>
          <a:xfrm>
            <a:off x="9148362" y="-852076"/>
            <a:ext cx="6839068" cy="28693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3" y="-1083008"/>
            <a:ext cx="7692471" cy="33751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67" y="2477901"/>
            <a:ext cx="6876816" cy="3051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362" y="2477901"/>
            <a:ext cx="7087761" cy="32485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266" y="5909279"/>
            <a:ext cx="6876816" cy="3167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364" y="5847315"/>
            <a:ext cx="6839068" cy="3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6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57344</TotalTime>
  <Words>1938</Words>
  <Application>Microsoft Office PowerPoint</Application>
  <PresentationFormat>自定义</PresentationFormat>
  <Paragraphs>866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MS Mincho</vt:lpstr>
      <vt:lpstr>等线</vt:lpstr>
      <vt:lpstr>等线 Light</vt:lpstr>
      <vt:lpstr>Arial</vt:lpstr>
      <vt:lpstr>Calibri</vt:lpstr>
      <vt:lpstr>Calibri Light</vt:lpstr>
      <vt:lpstr>Cambria</vt:lpstr>
      <vt:lpstr>Cambria Math</vt:lpstr>
      <vt:lpstr>Monotype Corsiva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解仕奥</dc:creator>
  <cp:lastModifiedBy>解仕奥</cp:lastModifiedBy>
  <cp:revision>351</cp:revision>
  <dcterms:created xsi:type="dcterms:W3CDTF">2023-11-21T02:19:21Z</dcterms:created>
  <dcterms:modified xsi:type="dcterms:W3CDTF">2024-01-04T13:17:39Z</dcterms:modified>
</cp:coreProperties>
</file>